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5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51.xml" ContentType="application/vnd.openxmlformats-officedocument.presentationml.slide+xml"/>
  <Override PartName="/ppt/slides/slide21.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handoutMasterIdLst>
    <p:handoutMasterId r:id="rId5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7010400" cy="92964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771" autoAdjust="0"/>
  </p:normalViewPr>
  <p:slideViewPr>
    <p:cSldViewPr>
      <p:cViewPr>
        <p:scale>
          <a:sx n="118" d="100"/>
          <a:sy n="118" d="100"/>
        </p:scale>
        <p:origin x="-143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B812C41-61E3-4D42-8030-FDD762BA5331}" type="datetimeFigureOut">
              <a:rPr lang="en-US" smtClean="0"/>
              <a:t>4/13/2016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957B0AB-3A07-4666-918D-76F48868040E}" type="slidenum">
              <a:rPr lang="en-US" smtClean="0"/>
              <a:t>‹#›</a:t>
            </a:fld>
            <a:endParaRPr lang="en-US"/>
          </a:p>
        </p:txBody>
      </p:sp>
    </p:spTree>
    <p:extLst>
      <p:ext uri="{BB962C8B-B14F-4D97-AF65-F5344CB8AC3E}">
        <p14:creationId xmlns:p14="http://schemas.microsoft.com/office/powerpoint/2010/main" val="33385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181100" y="696913"/>
            <a:ext cx="4648200" cy="3486150"/>
          </a:xfrm>
          <a:prstGeom prst="rect">
            <a:avLst/>
          </a:prstGeom>
        </p:spPr>
        <p:txBody>
          <a:bodyPr lIns="93177" tIns="46589" rIns="93177" bIns="46589"/>
          <a:lstStyle/>
          <a:p>
            <a:pPr lvl="0"/>
            <a:endParaRPr/>
          </a:p>
        </p:txBody>
      </p:sp>
      <p:sp>
        <p:nvSpPr>
          <p:cNvPr id="97" name="Shape 97"/>
          <p:cNvSpPr>
            <a:spLocks noGrp="1"/>
          </p:cNvSpPr>
          <p:nvPr>
            <p:ph type="body" sz="quarter" idx="1"/>
          </p:nvPr>
        </p:nvSpPr>
        <p:spPr>
          <a:xfrm>
            <a:off x="934720" y="4415790"/>
            <a:ext cx="5140960" cy="4183380"/>
          </a:xfrm>
          <a:prstGeom prst="rect">
            <a:avLst/>
          </a:prstGeom>
        </p:spPr>
        <p:txBody>
          <a:bodyPr lIns="93177" tIns="46589" rIns="93177" bIns="46589"/>
          <a:lstStyle/>
          <a:p>
            <a:pPr lvl="0"/>
            <a:endParaRPr/>
          </a:p>
        </p:txBody>
      </p:sp>
    </p:spTree>
    <p:extLst>
      <p:ext uri="{BB962C8B-B14F-4D97-AF65-F5344CB8AC3E}">
        <p14:creationId xmlns:p14="http://schemas.microsoft.com/office/powerpoint/2010/main" val="8140459"/>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Book"/>
      </a:defRPr>
    </a:lvl1pPr>
    <a:lvl2pPr indent="228600" defTabSz="457200">
      <a:lnSpc>
        <a:spcPct val="125000"/>
      </a:lnSpc>
      <a:defRPr sz="2400">
        <a:latin typeface="+mn-lt"/>
        <a:ea typeface="+mn-ea"/>
        <a:cs typeface="+mn-cs"/>
        <a:sym typeface="Avenir Book"/>
      </a:defRPr>
    </a:lvl2pPr>
    <a:lvl3pPr indent="457200" defTabSz="457200">
      <a:lnSpc>
        <a:spcPct val="125000"/>
      </a:lnSpc>
      <a:defRPr sz="2400">
        <a:latin typeface="+mn-lt"/>
        <a:ea typeface="+mn-ea"/>
        <a:cs typeface="+mn-cs"/>
        <a:sym typeface="Avenir Book"/>
      </a:defRPr>
    </a:lvl3pPr>
    <a:lvl4pPr indent="685800" defTabSz="457200">
      <a:lnSpc>
        <a:spcPct val="125000"/>
      </a:lnSpc>
      <a:defRPr sz="2400">
        <a:latin typeface="+mn-lt"/>
        <a:ea typeface="+mn-ea"/>
        <a:cs typeface="+mn-cs"/>
        <a:sym typeface="Avenir Book"/>
      </a:defRPr>
    </a:lvl4pPr>
    <a:lvl5pPr indent="914400" defTabSz="457200">
      <a:lnSpc>
        <a:spcPct val="125000"/>
      </a:lnSpc>
      <a:defRPr sz="2400">
        <a:latin typeface="+mn-lt"/>
        <a:ea typeface="+mn-ea"/>
        <a:cs typeface="+mn-cs"/>
        <a:sym typeface="Avenir Book"/>
      </a:defRPr>
    </a:lvl5pPr>
    <a:lvl6pPr indent="1143000" defTabSz="457200">
      <a:lnSpc>
        <a:spcPct val="125000"/>
      </a:lnSpc>
      <a:defRPr sz="2400">
        <a:latin typeface="+mn-lt"/>
        <a:ea typeface="+mn-ea"/>
        <a:cs typeface="+mn-cs"/>
        <a:sym typeface="Avenir Book"/>
      </a:defRPr>
    </a:lvl6pPr>
    <a:lvl7pPr indent="1371600" defTabSz="457200">
      <a:lnSpc>
        <a:spcPct val="125000"/>
      </a:lnSpc>
      <a:defRPr sz="2400">
        <a:latin typeface="+mn-lt"/>
        <a:ea typeface="+mn-ea"/>
        <a:cs typeface="+mn-cs"/>
        <a:sym typeface="Avenir Book"/>
      </a:defRPr>
    </a:lvl7pPr>
    <a:lvl8pPr indent="1600200" defTabSz="457200">
      <a:lnSpc>
        <a:spcPct val="125000"/>
      </a:lnSpc>
      <a:defRPr sz="2400">
        <a:latin typeface="+mn-lt"/>
        <a:ea typeface="+mn-ea"/>
        <a:cs typeface="+mn-cs"/>
        <a:sym typeface="Avenir Book"/>
      </a:defRPr>
    </a:lvl8pPr>
    <a:lvl9pPr indent="1828800" defTabSz="457200">
      <a:lnSpc>
        <a:spcPct val="125000"/>
      </a:lnSpc>
      <a:defRPr sz="2400">
        <a:latin typeface="+mn-lt"/>
        <a:ea typeface="+mn-ea"/>
        <a:cs typeface="+mn-cs"/>
        <a:sym typeface="Avenir Book"/>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pPr lvl="0"/>
            <a:endParaRPr/>
          </a:p>
        </p:txBody>
      </p:sp>
      <p:sp>
        <p:nvSpPr>
          <p:cNvPr id="103" name="Shape 103"/>
          <p:cNvSpPr>
            <a:spLocks noGrp="1"/>
          </p:cNvSpPr>
          <p:nvPr>
            <p:ph type="body" sz="quarter" idx="1"/>
          </p:nvPr>
        </p:nvSpPr>
        <p:spPr>
          <a:prstGeom prst="rect">
            <a:avLst/>
          </a:prstGeom>
        </p:spPr>
        <p:txBody>
          <a:bodyPr/>
          <a:lstStyle/>
          <a:p>
            <a:pPr marL="232943" indent="-232943">
              <a:buSzPct val="100000"/>
              <a:buChar char="•"/>
              <a:defRPr sz="1800"/>
            </a:pPr>
            <a:r>
              <a:rPr sz="900" dirty="0"/>
              <a:t>Good afternoon, my name is Colin Ripmaster the associate director at MASSP.  I am a representative of the Center for Educational Leadership that provides much of the consultation and training for CEL’s 5 Dimensions of Teaching and Learning Instructional Framework and 5D+ Teacher Evaluation Rubrics in Michigan.</a:t>
            </a:r>
          </a:p>
          <a:p>
            <a:pPr marL="232943" indent="-232943">
              <a:buSzPct val="100000"/>
              <a:buChar char="•"/>
              <a:defRPr sz="1800"/>
            </a:pPr>
            <a:r>
              <a:rPr sz="900" dirty="0"/>
              <a:t>The Center for Educational Research is a nonprofit service arm of the University of Washington’s College of Education, one of the top education schools in the country. As a part of a Tier I research institute, the Center for Educational Leadership continually engages in the review of research on effective teaching and learning that informs their instructional framework, evaluation rubric, and trainings. </a:t>
            </a:r>
          </a:p>
          <a:p>
            <a:pPr marL="232943" indent="-232943">
              <a:buSzPct val="100000"/>
              <a:buChar char="•"/>
              <a:defRPr sz="1800"/>
            </a:pPr>
            <a:r>
              <a:rPr sz="900" dirty="0"/>
              <a:t>Since the MCEE Pilot, nearly 100 districts in Michigan have selected CEL’s instructional framework and rubric for use in their district from all regions of the state.  In addition, we work directly with districts throughout the nation that range in size from 40 students at a small island school in Northern Michigan to 40,000 students in Portland, OR.</a:t>
            </a:r>
          </a:p>
          <a:p>
            <a:pPr lvl="0">
              <a:defRPr sz="1800"/>
            </a:pP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pPr lvl="0"/>
            <a:endParaRPr/>
          </a:p>
        </p:txBody>
      </p:sp>
      <p:sp>
        <p:nvSpPr>
          <p:cNvPr id="183" name="Shape 183"/>
          <p:cNvSpPr>
            <a:spLocks noGrp="1"/>
          </p:cNvSpPr>
          <p:nvPr>
            <p:ph type="body" sz="quarter" idx="1"/>
          </p:nvPr>
        </p:nvSpPr>
        <p:spPr>
          <a:prstGeom prst="rect">
            <a:avLst/>
          </a:prstGeom>
        </p:spPr>
        <p:txBody>
          <a:bodyPr/>
          <a:lstStyle>
            <a:lvl1pPr marL="228600" indent="-228600">
              <a:buSzPct val="100000"/>
              <a:buChar char="•"/>
              <a:defRPr sz="1200"/>
            </a:lvl1pPr>
          </a:lstStyle>
          <a:p>
            <a:pPr lvl="0">
              <a:defRPr sz="1800"/>
            </a:pPr>
            <a:r>
              <a:rPr/>
              <a:t>Across the top in the dark gray row you will note the performance levels.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pPr lvl="0"/>
            <a:endParaRPr/>
          </a:p>
        </p:txBody>
      </p:sp>
      <p:sp>
        <p:nvSpPr>
          <p:cNvPr id="195" name="Shape 195"/>
          <p:cNvSpPr>
            <a:spLocks noGrp="1"/>
          </p:cNvSpPr>
          <p:nvPr>
            <p:ph type="body" sz="quarter" idx="1"/>
          </p:nvPr>
        </p:nvSpPr>
        <p:spPr>
          <a:prstGeom prst="rect">
            <a:avLst/>
          </a:prstGeom>
        </p:spPr>
        <p:txBody>
          <a:bodyPr/>
          <a:lstStyle/>
          <a:p>
            <a:pPr marL="232943" indent="-232943">
              <a:buSzPct val="100000"/>
              <a:buChar char="•"/>
              <a:defRPr sz="1800"/>
            </a:pPr>
            <a:r>
              <a:rPr sz="1200"/>
              <a:t>In the cells below each indicator you will note the specific performance language that articulates specific levels of performance. You always start at the Basic level.  Move to Proficient if there is evidence to support all parts of the Basic performance level. Move to Distinguished if there is evidence to support all parts of the Proficient performance level. Performance is rated at the highest level there is evidence of all parts of a performance level.  </a:t>
            </a:r>
          </a:p>
          <a:p>
            <a:pPr marL="232943" indent="-232943">
              <a:buSzPct val="100000"/>
              <a:buChar char="•"/>
              <a:defRPr sz="1800"/>
            </a:pPr>
            <a:r>
              <a:rPr sz="1200"/>
              <a:t>You will note a teacher whose current practice at the basic level states the learning target at the beginning of the lesson.  While a teacher whose practice is at the proficient level states the learning target through verbal and visual strategies and checks for student understanding of what the targets are.  A teacher whose practice is at the distinguished level of P4, not only communicate the learning target verbally and visually and check for understanding, but also references it throughout the lesson.  On the other hand a teacher who rarely or never communicates the learning target is considered to be unsatisfactory for this indicator.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pPr lvl="0"/>
            <a:endParaRPr/>
          </a:p>
        </p:txBody>
      </p:sp>
      <p:sp>
        <p:nvSpPr>
          <p:cNvPr id="202" name="Shape 202"/>
          <p:cNvSpPr>
            <a:spLocks noGrp="1"/>
          </p:cNvSpPr>
          <p:nvPr>
            <p:ph type="body" sz="quarter" idx="1"/>
          </p:nvPr>
        </p:nvSpPr>
        <p:spPr>
          <a:prstGeom prst="rect">
            <a:avLst/>
          </a:prstGeom>
        </p:spPr>
        <p:txBody>
          <a:bodyPr/>
          <a:lstStyle/>
          <a:p>
            <a:pPr marL="232943" indent="-232943">
              <a:buSzPct val="100000"/>
              <a:buChar char="•"/>
              <a:defRPr sz="1800"/>
            </a:pPr>
            <a:r>
              <a:rPr sz="1200"/>
              <a:t>The rubric comes in three formats.</a:t>
            </a:r>
          </a:p>
          <a:p>
            <a:pPr marL="232943" indent="-232943">
              <a:buSzPct val="100000"/>
              <a:buChar char="•"/>
              <a:defRPr sz="1800"/>
            </a:pPr>
            <a:r>
              <a:rPr sz="1200"/>
              <a:t>The first is the rubric without possible observables.  This format of the rubric is most often used for instructional purposes and scoring.</a:t>
            </a:r>
          </a:p>
          <a:p>
            <a:pPr marL="232943" indent="-232943">
              <a:buSzPct val="100000"/>
              <a:buChar char="•"/>
              <a:defRPr sz="1800"/>
            </a:pPr>
            <a:r>
              <a:rPr sz="1200"/>
              <a:t>The second rubric is formatted with one indicator per page.  This format is most often used for self-assessment in districts preferring to go low tech, and/or a tool for individual and teams of teachers to identify what current practices and initiatives look like at each performance level.</a:t>
            </a:r>
          </a:p>
          <a:p>
            <a:pPr marL="232943" indent="-232943">
              <a:buSzPct val="100000"/>
              <a:buChar char="•"/>
              <a:defRPr sz="1800"/>
            </a:pPr>
            <a:r>
              <a:rPr sz="1200"/>
              <a:t>The third rubric is formatted with one indicator per page and possible examples of teacher and student observables.  Please note we are intentional about possible examples.  Possible examples aren’t exemplars or one right way of doing a practice.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pPr lvl="0"/>
            <a:endParaRPr/>
          </a:p>
        </p:txBody>
      </p:sp>
      <p:sp>
        <p:nvSpPr>
          <p:cNvPr id="222" name="Shape 222"/>
          <p:cNvSpPr>
            <a:spLocks noGrp="1"/>
          </p:cNvSpPr>
          <p:nvPr>
            <p:ph type="body" sz="quarter" idx="1"/>
          </p:nvPr>
        </p:nvSpPr>
        <p:spPr>
          <a:prstGeom prst="rect">
            <a:avLst/>
          </a:prstGeom>
        </p:spPr>
        <p:txBody>
          <a:bodyPr/>
          <a:lstStyle>
            <a:lvl1pPr marL="228599" indent="-228599">
              <a:buSzPct val="100000"/>
              <a:buChar char="•"/>
              <a:defRPr sz="1600"/>
            </a:lvl1pPr>
          </a:lstStyle>
          <a:p>
            <a:pPr lvl="0">
              <a:defRPr sz="1800"/>
            </a:pPr>
            <a:r>
              <a:rPr/>
              <a:t>Each of the rubrics are organized in a consistent pattern.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pPr lvl="0"/>
            <a:endParaRPr/>
          </a:p>
        </p:txBody>
      </p:sp>
      <p:sp>
        <p:nvSpPr>
          <p:cNvPr id="235" name="Shape 235"/>
          <p:cNvSpPr>
            <a:spLocks noGrp="1"/>
          </p:cNvSpPr>
          <p:nvPr>
            <p:ph type="body" sz="quarter" idx="1"/>
          </p:nvPr>
        </p:nvSpPr>
        <p:spPr>
          <a:prstGeom prst="rect">
            <a:avLst/>
          </a:prstGeom>
        </p:spPr>
        <p:txBody>
          <a:bodyPr/>
          <a:lstStyle>
            <a:lvl1pPr marL="228599" indent="-228599">
              <a:buSzPct val="100000"/>
              <a:buChar char="•"/>
              <a:defRPr sz="1600"/>
            </a:lvl1pPr>
          </a:lstStyle>
          <a:p>
            <a:pPr lvl="0">
              <a:defRPr sz="1800"/>
            </a:pPr>
            <a:r>
              <a:rPr/>
              <a:t>Each of the rubrics are organized in a consistent pattern.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pPr lvl="0"/>
            <a:endParaRPr/>
          </a:p>
        </p:txBody>
      </p:sp>
      <p:sp>
        <p:nvSpPr>
          <p:cNvPr id="245" name="Shape 245"/>
          <p:cNvSpPr>
            <a:spLocks noGrp="1"/>
          </p:cNvSpPr>
          <p:nvPr>
            <p:ph type="body" sz="quarter" idx="1"/>
          </p:nvPr>
        </p:nvSpPr>
        <p:spPr>
          <a:prstGeom prst="rect">
            <a:avLst/>
          </a:prstGeom>
        </p:spPr>
        <p:txBody>
          <a:bodyPr/>
          <a:lstStyle>
            <a:lvl1pPr marL="228599" indent="-228599">
              <a:buSzPct val="100000"/>
              <a:buChar char="•"/>
              <a:defRPr sz="1600"/>
            </a:lvl1pPr>
          </a:lstStyle>
          <a:p>
            <a:pPr lvl="0">
              <a:defRPr sz="1800"/>
            </a:pPr>
            <a:r>
              <a:rPr/>
              <a:t>Each of the rubrics are organized in a consistent pattern.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pPr lvl="0"/>
            <a:endParaRPr/>
          </a:p>
        </p:txBody>
      </p:sp>
      <p:sp>
        <p:nvSpPr>
          <p:cNvPr id="264" name="Shape 264"/>
          <p:cNvSpPr>
            <a:spLocks noGrp="1"/>
          </p:cNvSpPr>
          <p:nvPr>
            <p:ph type="body" sz="quarter" idx="1"/>
          </p:nvPr>
        </p:nvSpPr>
        <p:spPr>
          <a:prstGeom prst="rect">
            <a:avLst/>
          </a:prstGeom>
        </p:spPr>
        <p:txBody>
          <a:bodyPr/>
          <a:lstStyle>
            <a:lvl1pPr marL="228599" indent="-228599">
              <a:buSzPct val="100000"/>
              <a:buChar char="•"/>
              <a:defRPr sz="1600"/>
            </a:lvl1pPr>
          </a:lstStyle>
          <a:p>
            <a:pPr lvl="0">
              <a:defRPr sz="1800"/>
            </a:pPr>
            <a:r>
              <a:rPr/>
              <a:t>Each of the rubrics are organized in a consistent pattern.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pPr lvl="0"/>
            <a:endParaRPr/>
          </a:p>
        </p:txBody>
      </p:sp>
      <p:sp>
        <p:nvSpPr>
          <p:cNvPr id="288" name="Shape 288"/>
          <p:cNvSpPr>
            <a:spLocks noGrp="1"/>
          </p:cNvSpPr>
          <p:nvPr>
            <p:ph type="body" sz="quarter" idx="1"/>
          </p:nvPr>
        </p:nvSpPr>
        <p:spPr>
          <a:prstGeom prst="rect">
            <a:avLst/>
          </a:prstGeom>
        </p:spPr>
        <p:txBody>
          <a:bodyPr/>
          <a:lstStyle/>
          <a:p>
            <a:pPr marL="232943" indent="-232943">
              <a:buSzPct val="100000"/>
              <a:buChar char="•"/>
              <a:defRPr sz="1800"/>
            </a:pPr>
            <a:r>
              <a:rPr sz="900" dirty="0"/>
              <a:t>Unwavering mission dedicated to eliminating the achievement gap.  Our work isn’t about sorting and selecting teachers.  It is about </a:t>
            </a:r>
            <a:r>
              <a:rPr sz="900" b="1" u="sng" dirty="0"/>
              <a:t>developing teachers and leaders</a:t>
            </a:r>
            <a:r>
              <a:rPr sz="900" dirty="0"/>
              <a:t> in order to achieve our mission</a:t>
            </a:r>
          </a:p>
          <a:p>
            <a:pPr marL="232943" indent="-232943">
              <a:buSzPct val="100000"/>
              <a:buChar char="•"/>
              <a:defRPr sz="1800"/>
            </a:pPr>
            <a:r>
              <a:rPr sz="900" b="1" u="sng" dirty="0"/>
              <a:t>Growth Model that recognizes teaching is complex and sophisticated</a:t>
            </a:r>
            <a:r>
              <a:rPr sz="900" dirty="0"/>
              <a:t>; and improving practice is a journey, not an event.  Consequently we draw upon the lessons from </a:t>
            </a:r>
            <a:r>
              <a:rPr sz="900" dirty="0" err="1"/>
              <a:t>Vygotsky</a:t>
            </a:r>
            <a:r>
              <a:rPr sz="900" dirty="0"/>
              <a:t>, a psychologist in the 1920’s who studied how people learn. His work showed that all learners have a zone of proximal development where they actively engage in learning. If the learning opportunity is too hard, they don’t try. If the learning opportunity is too easy, they check out. If the learning opportunity is “just right”, they engage.  </a:t>
            </a:r>
          </a:p>
          <a:p>
            <a:pPr marL="232943" indent="-232943">
              <a:buSzPct val="100000"/>
              <a:buChar char="•"/>
              <a:defRPr sz="1800"/>
            </a:pPr>
            <a:r>
              <a:rPr sz="900" dirty="0"/>
              <a:t>Progressive performance language in the rubric provides </a:t>
            </a:r>
            <a:r>
              <a:rPr sz="900" b="1" u="sng" dirty="0"/>
              <a:t>a staircase to improvement; not a checklist</a:t>
            </a:r>
            <a:r>
              <a:rPr sz="900" dirty="0"/>
              <a:t>. Equity is embedded in each dimension. As a center we believe it is important to call out our focus on equity and what it means to us as an organization, in order to ensure that all students experience powerful learning opportunities,  have the access and support they need to learn at high levels, and a culture that cultivates a respect for difference. In doing so we will realize high levels of achievement for every student!</a:t>
            </a:r>
          </a:p>
          <a:p>
            <a:pPr marL="232943" indent="-232943">
              <a:buSzPct val="100000"/>
              <a:buChar char="•"/>
              <a:defRPr sz="1800"/>
            </a:pPr>
            <a:r>
              <a:rPr sz="900" dirty="0"/>
              <a:t>Comprehensive and customized services are available from both CEL and Michigan-based consultants that help districts meet their instructional improvement goals.</a:t>
            </a:r>
          </a:p>
          <a:p>
            <a:pPr marL="232943" indent="-232943">
              <a:buSzPct val="100000"/>
              <a:buChar char="•"/>
              <a:defRPr sz="1800"/>
            </a:pPr>
            <a:r>
              <a:rPr sz="900" dirty="0"/>
              <a:t>CEL educators and trainings </a:t>
            </a:r>
            <a:r>
              <a:rPr sz="900" b="1" u="sng" dirty="0"/>
              <a:t>have helped close the achievement gap by putting knowledge and skills that improve instructional effectiveness into the hands of classroom teachers</a:t>
            </a:r>
            <a:r>
              <a:rPr sz="900" dirty="0"/>
              <a:t>. We work with the entire system, including district, building and classroom based educators, to ensure everyone is working as a team to improve teaching effectiveness.</a:t>
            </a:r>
          </a:p>
          <a:p>
            <a:pPr marL="232943" indent="-232943">
              <a:buSzPct val="100000"/>
              <a:buChar char="•"/>
              <a:defRPr sz="1800"/>
            </a:pPr>
            <a:r>
              <a:rPr sz="900" b="1" u="sng" dirty="0"/>
              <a:t>One best practice identified in each rubric line</a:t>
            </a:r>
            <a:r>
              <a:rPr sz="900" dirty="0"/>
              <a:t>. This increases </a:t>
            </a:r>
            <a:r>
              <a:rPr sz="900" b="1" u="sng" dirty="0"/>
              <a:t>clarity </a:t>
            </a:r>
            <a:r>
              <a:rPr sz="900" dirty="0"/>
              <a:t>of expectations and strengthens reliability of the tool.</a:t>
            </a:r>
          </a:p>
          <a:p>
            <a:pPr marL="232943" indent="-232943">
              <a:buSzPct val="100000"/>
              <a:buChar char="•"/>
              <a:defRPr sz="1800"/>
            </a:pPr>
            <a:r>
              <a:rPr sz="900" b="1" u="sng" dirty="0"/>
              <a:t>Vast majority of rubric can be observed in classroom practice</a:t>
            </a:r>
            <a:r>
              <a:rPr sz="900" dirty="0"/>
              <a:t>, and doesn’t require examination of artifacts; </a:t>
            </a:r>
            <a:r>
              <a:rPr sz="900" b="1" u="sng" dirty="0"/>
              <a:t>reducing the burden of work</a:t>
            </a:r>
            <a:r>
              <a:rPr sz="900" dirty="0"/>
              <a:t> for administrators and teachers that doesn’t have direct impact on classroom practice.</a:t>
            </a:r>
          </a:p>
          <a:p>
            <a:pPr marL="232943" indent="-232943">
              <a:buSzPct val="100000"/>
              <a:buChar char="•"/>
              <a:defRPr sz="1800"/>
            </a:pPr>
            <a:r>
              <a:rPr sz="900" dirty="0"/>
              <a:t>5D+™ inquiry cycle </a:t>
            </a:r>
            <a:r>
              <a:rPr sz="900" b="1" u="sng" dirty="0"/>
              <a:t>separates observation, interpretation and judgment</a:t>
            </a:r>
            <a:r>
              <a:rPr sz="900" dirty="0"/>
              <a:t>; distinguishes between bias, interpretation and evidence.</a:t>
            </a:r>
          </a:p>
          <a:p>
            <a:pPr marL="232943" indent="-232943">
              <a:buSzPct val="100000"/>
              <a:buChar char="•"/>
              <a:defRPr sz="1800"/>
            </a:pPr>
            <a:r>
              <a:rPr sz="900" dirty="0"/>
              <a:t>Criterion Scoring Methodology (similar to </a:t>
            </a:r>
            <a:r>
              <a:rPr sz="900" b="1" u="sng" dirty="0"/>
              <a:t>standards based grading</a:t>
            </a:r>
            <a:r>
              <a:rPr sz="900" dirty="0"/>
              <a:t>) to determine indicator, dimension and professional practice effectiveness based on the preponderance of evidence and growth over time.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pPr lvl="0"/>
            <a:endParaRPr/>
          </a:p>
        </p:txBody>
      </p:sp>
      <p:sp>
        <p:nvSpPr>
          <p:cNvPr id="293" name="Shape 293"/>
          <p:cNvSpPr>
            <a:spLocks noGrp="1"/>
          </p:cNvSpPr>
          <p:nvPr>
            <p:ph type="body" sz="quarter" idx="1"/>
          </p:nvPr>
        </p:nvSpPr>
        <p:spPr>
          <a:prstGeom prst="rect">
            <a:avLst/>
          </a:prstGeom>
        </p:spPr>
        <p:txBody>
          <a:bodyPr/>
          <a:lstStyle/>
          <a:p>
            <a:pPr marL="232943" indent="-232943">
              <a:buSzPct val="100000"/>
              <a:buChar char="•"/>
              <a:defRPr sz="1800"/>
            </a:pPr>
            <a:r>
              <a:rPr sz="1200"/>
              <a:t>MASSP in partnership with the Center for Educational Leadership provides professional development in Michigan to support the effective implementation of the 5 Dimensions of Teaching and Learning and 5D+ Teacher Evaluation Rubrics.  </a:t>
            </a:r>
          </a:p>
          <a:p>
            <a:pPr marL="232943" indent="-232943">
              <a:buSzPct val="100000"/>
              <a:buChar char="•"/>
              <a:defRPr sz="1800"/>
            </a:pPr>
            <a:r>
              <a:rPr sz="1200"/>
              <a:t>CEL does not have a “one-size-fits-all” professional development model. Just as we expect teachers to differentiate in their classroom based on the learning needs of their students in relationship to the standards, we support districts in differentiating implementation with their teachers and administrators. We consult with clients and work with them to find the most powerful services to address needs, based on available resources. Professional development services are available online, at regional sites and in-district depending on the needs and size of each district. </a:t>
            </a:r>
          </a:p>
          <a:p>
            <a:pPr marL="232943" indent="-232943">
              <a:buSzPct val="100000"/>
              <a:buChar char="•"/>
              <a:defRPr sz="1800"/>
            </a:pPr>
            <a:r>
              <a:rPr sz="1200"/>
              <a:t>CEL’s suite of research-based services includes:</a:t>
            </a:r>
          </a:p>
          <a:p>
            <a:pPr marL="595300" indent="-232943">
              <a:buSzPct val="100000"/>
              <a:buChar char="•"/>
              <a:defRPr sz="1800"/>
            </a:pPr>
            <a:r>
              <a:rPr sz="1200"/>
              <a:t>Instructional Rounds: guided walkthroughs around buildings area of focus.</a:t>
            </a:r>
          </a:p>
          <a:p>
            <a:pPr marL="595300" indent="-232943">
              <a:buSzPct val="100000"/>
              <a:buChar char="•"/>
              <a:defRPr sz="1800"/>
            </a:pPr>
            <a:r>
              <a:rPr sz="1200"/>
              <a:t>Coaching: One-on-one, side-by-side work with teachers and leaders to improve the quality of education for all students.</a:t>
            </a:r>
          </a:p>
          <a:p>
            <a:pPr marL="595300" indent="-232943">
              <a:buSzPct val="100000"/>
              <a:buChar char="•"/>
              <a:defRPr sz="1800"/>
            </a:pPr>
            <a:r>
              <a:rPr sz="1200"/>
              <a:t>Subject Matter Expertise: assist district leaders, administrators, coaches, and teachers build content knowledge and hone pedagogical skills.</a:t>
            </a:r>
          </a:p>
          <a:p>
            <a:pPr marL="595300" indent="-232943">
              <a:buSzPct val="100000"/>
              <a:buChar char="•"/>
              <a:defRPr sz="1800"/>
            </a:pPr>
            <a:r>
              <a:rPr sz="1200"/>
              <a:t>Targeted Feedback Institute: supports principals, teachers and central office leaders in learning the skills for giving feedback and creating a culture that results in effective teacher evaluations centered on growth of teacher practice and improvement of student learning. ($250)</a:t>
            </a:r>
          </a:p>
          <a:p>
            <a:pPr marL="595300" indent="-232943">
              <a:buSzPct val="100000"/>
              <a:buChar char="•"/>
              <a:defRPr sz="1800"/>
            </a:pPr>
            <a:r>
              <a:rPr sz="1200"/>
              <a:t>Classroom Instruction DVDs: Observe, analyze and discuss high-quality teaching. ($200)</a:t>
            </a:r>
          </a:p>
          <a:p>
            <a:pPr marL="595300" indent="-232943">
              <a:buSzPct val="100000"/>
              <a:buChar char="•"/>
              <a:defRPr sz="1800"/>
            </a:pPr>
            <a:r>
              <a:rPr sz="1200"/>
              <a:t>Recorded Webinars (Free)</a:t>
            </a:r>
          </a:p>
          <a:p>
            <a:pPr marL="595300" indent="-232943">
              <a:buSzPct val="100000"/>
              <a:buChar char="•"/>
              <a:defRPr sz="1800"/>
            </a:pPr>
            <a:r>
              <a:rPr sz="1200"/>
              <a:t>Video Library through Teaching Channel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pPr lvl="0"/>
            <a:endParaRPr/>
          </a:p>
        </p:txBody>
      </p:sp>
      <p:sp>
        <p:nvSpPr>
          <p:cNvPr id="299" name="Shape 299"/>
          <p:cNvSpPr>
            <a:spLocks noGrp="1"/>
          </p:cNvSpPr>
          <p:nvPr>
            <p:ph type="body" sz="quarter" idx="1"/>
          </p:nvPr>
        </p:nvSpPr>
        <p:spPr>
          <a:prstGeom prst="rect">
            <a:avLst/>
          </a:prstGeom>
        </p:spPr>
        <p:txBody>
          <a:bodyPr/>
          <a:lstStyle/>
          <a:p>
            <a:pPr marL="232943" indent="-232943">
              <a:buSzPct val="100000"/>
              <a:buChar char="•"/>
              <a:defRPr sz="1800"/>
            </a:pPr>
            <a:r>
              <a:rPr sz="900" dirty="0"/>
              <a:t>Pivot with 5D+ is a </a:t>
            </a:r>
            <a:r>
              <a:rPr sz="900" b="1" u="sng" dirty="0"/>
              <a:t>mobile electronic tool for observations and evaluations </a:t>
            </a:r>
            <a:r>
              <a:rPr sz="900" dirty="0"/>
              <a:t>designed for principals by principals. This electronic tool:</a:t>
            </a:r>
          </a:p>
          <a:p>
            <a:pPr marL="595300" indent="-232943">
              <a:buSzPct val="100000"/>
              <a:buChar char="•"/>
              <a:defRPr sz="1800"/>
            </a:pPr>
            <a:r>
              <a:rPr sz="900" dirty="0"/>
              <a:t>Tracks progress in the 5D+™ inquiry cycle.</a:t>
            </a:r>
          </a:p>
          <a:p>
            <a:pPr marL="595300" indent="-232943">
              <a:buSzPct val="100000"/>
              <a:buChar char="•"/>
              <a:defRPr sz="1800"/>
            </a:pPr>
            <a:r>
              <a:rPr sz="900" dirty="0"/>
              <a:t>Automates consolidation of coded data for evaluations. </a:t>
            </a:r>
          </a:p>
          <a:p>
            <a:pPr marL="595300" indent="-232943">
              <a:buSzPct val="100000"/>
              <a:buChar char="•"/>
              <a:defRPr sz="1800"/>
            </a:pPr>
            <a:r>
              <a:rPr sz="900" dirty="0"/>
              <a:t>Supports growth measures and student learning objectives (SLOs). </a:t>
            </a:r>
          </a:p>
          <a:p>
            <a:pPr marL="595300" indent="-232943">
              <a:buSzPct val="100000"/>
              <a:buChar char="•"/>
              <a:defRPr sz="1800"/>
            </a:pPr>
            <a:r>
              <a:rPr sz="900" dirty="0"/>
              <a:t>Provides custom reports and analytics.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pPr lvl="0"/>
            <a:endParaRPr/>
          </a:p>
        </p:txBody>
      </p:sp>
      <p:sp>
        <p:nvSpPr>
          <p:cNvPr id="110" name="Shape 110"/>
          <p:cNvSpPr>
            <a:spLocks noGrp="1"/>
          </p:cNvSpPr>
          <p:nvPr>
            <p:ph type="body" sz="quarter" idx="1"/>
          </p:nvPr>
        </p:nvSpPr>
        <p:spPr>
          <a:prstGeom prst="rect">
            <a:avLst/>
          </a:prstGeom>
        </p:spPr>
        <p:txBody>
          <a:bodyPr/>
          <a:lstStyle/>
          <a:p>
            <a:pPr marL="232943" indent="-232943">
              <a:buSzPct val="100000"/>
              <a:buChar char="•"/>
              <a:defRPr sz="1800"/>
            </a:pPr>
            <a:r>
              <a:rPr sz="900" dirty="0"/>
              <a:t>The research on teacher quality as the primary correlate for student achievement is unequivocal - </a:t>
            </a:r>
            <a:r>
              <a:rPr sz="900" b="1" u="sng" dirty="0">
                <a:solidFill>
                  <a:schemeClr val="tx1"/>
                </a:solidFill>
              </a:rPr>
              <a:t>teaching matters above all else</a:t>
            </a:r>
            <a:r>
              <a:rPr sz="900" dirty="0"/>
              <a:t>, including family income and education (Haycock, 1998; </a:t>
            </a:r>
            <a:r>
              <a:rPr sz="900" dirty="0" err="1"/>
              <a:t>Peske</a:t>
            </a:r>
            <a:r>
              <a:rPr sz="900" dirty="0"/>
              <a:t> &amp; Haycock, 2006). </a:t>
            </a:r>
          </a:p>
          <a:p>
            <a:pPr marL="232943" indent="-232943">
              <a:buSzPct val="100000"/>
              <a:buChar char="•"/>
              <a:defRPr sz="1800"/>
            </a:pPr>
            <a:r>
              <a:rPr sz="900" dirty="0"/>
              <a:t>A close examination of variance in student achievement across the country yields once again that </a:t>
            </a:r>
            <a:r>
              <a:rPr sz="900" b="0" dirty="0"/>
              <a:t>differences</a:t>
            </a:r>
            <a:r>
              <a:rPr sz="900" dirty="0"/>
              <a:t> among students, as well as schools, are but a small factor compared to differences in the quality of teaching from classroom to classroom (Rowan, </a:t>
            </a:r>
            <a:r>
              <a:rPr sz="900" dirty="0" err="1"/>
              <a:t>Correnti</a:t>
            </a:r>
            <a:r>
              <a:rPr sz="900" dirty="0"/>
              <a:t>, &amp; Miller, 2002). </a:t>
            </a:r>
          </a:p>
          <a:p>
            <a:pPr marL="232943" indent="-232943">
              <a:buSzPct val="100000"/>
              <a:buChar char="•"/>
              <a:defRPr sz="1800"/>
            </a:pPr>
            <a:r>
              <a:rPr sz="900" dirty="0"/>
              <a:t>There is also a growing body of </a:t>
            </a:r>
            <a:r>
              <a:rPr sz="900" b="1" u="sng" dirty="0"/>
              <a:t>research evidence that suggests leadership is only second to teaching as the highest correlate to student achievement </a:t>
            </a:r>
            <a:r>
              <a:rPr sz="900" dirty="0"/>
              <a:t>(</a:t>
            </a:r>
            <a:r>
              <a:rPr sz="900" dirty="0" err="1"/>
              <a:t>Leithwood</a:t>
            </a:r>
            <a:r>
              <a:rPr sz="900" dirty="0"/>
              <a:t>, Louis, Anderson &amp; </a:t>
            </a:r>
            <a:r>
              <a:rPr sz="900" dirty="0" err="1"/>
              <a:t>Wahlstrom</a:t>
            </a:r>
            <a:r>
              <a:rPr sz="900" dirty="0"/>
              <a:t>, 2004) and that </a:t>
            </a:r>
            <a:r>
              <a:rPr sz="900" b="1" u="sng" dirty="0"/>
              <a:t>clarifies the important relationship school district central office leaders can play in supporting student learning across a system </a:t>
            </a:r>
            <a:r>
              <a:rPr sz="900" dirty="0"/>
              <a:t>(Copland &amp; Knapp, 2006; </a:t>
            </a:r>
            <a:r>
              <a:rPr sz="900" dirty="0" err="1"/>
              <a:t>Honig</a:t>
            </a:r>
            <a:r>
              <a:rPr sz="900" dirty="0"/>
              <a:t>, 2008; </a:t>
            </a:r>
            <a:r>
              <a:rPr sz="900" dirty="0" err="1"/>
              <a:t>Wahlstrom</a:t>
            </a:r>
            <a:r>
              <a:rPr sz="900" dirty="0"/>
              <a:t>, Seashore, </a:t>
            </a:r>
            <a:r>
              <a:rPr sz="900" dirty="0" err="1"/>
              <a:t>Leithwood</a:t>
            </a:r>
            <a:r>
              <a:rPr sz="900" dirty="0"/>
              <a:t> &amp; Anderson, 2010). </a:t>
            </a:r>
          </a:p>
          <a:p>
            <a:pPr marL="232943" indent="-232943">
              <a:buSzPct val="100000"/>
              <a:buChar char="•"/>
              <a:defRPr sz="1800"/>
            </a:pPr>
            <a:r>
              <a:rPr sz="900" dirty="0"/>
              <a:t>These realities drive CEL’s mission and focused its work on an instructional framework to help educators identify and strengthen effective instruction.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pPr lvl="0"/>
            <a:endParaRPr/>
          </a:p>
        </p:txBody>
      </p:sp>
      <p:sp>
        <p:nvSpPr>
          <p:cNvPr id="308" name="Shape 308"/>
          <p:cNvSpPr>
            <a:spLocks noGrp="1"/>
          </p:cNvSpPr>
          <p:nvPr>
            <p:ph type="body" sz="quarter" idx="1"/>
          </p:nvPr>
        </p:nvSpPr>
        <p:spPr>
          <a:prstGeom prst="rect">
            <a:avLst/>
          </a:prstGeom>
        </p:spPr>
        <p:txBody>
          <a:bodyPr/>
          <a:lstStyle/>
          <a:p>
            <a:pPr marL="232943" indent="-232943">
              <a:buSzPct val="100000"/>
              <a:buChar char="•"/>
              <a:defRPr sz="1800"/>
            </a:pPr>
            <a:r>
              <a:rPr sz="900" dirty="0"/>
              <a:t>There are four steps to the 5D+ Inquiry Cycle and Pivot manages this workflow throughout the year. </a:t>
            </a:r>
          </a:p>
          <a:p>
            <a:pPr marL="232943" indent="-232943">
              <a:buSzPct val="100000"/>
              <a:buChar char="•"/>
              <a:defRPr sz="1800"/>
            </a:pPr>
            <a:r>
              <a:rPr sz="900" dirty="0"/>
              <a:t>Teachers engage in the self-assessment process and bring the results of the self-assessment to the pre-inquiry conference with the principal. </a:t>
            </a:r>
          </a:p>
          <a:p>
            <a:pPr marL="232943" indent="-232943">
              <a:buSzPct val="100000"/>
              <a:buChar char="•"/>
              <a:defRPr sz="1800"/>
            </a:pPr>
            <a:r>
              <a:rPr sz="900" dirty="0"/>
              <a:t>They work together to finalize the area of inquiry for the inquiry cycle during this conference. </a:t>
            </a:r>
          </a:p>
          <a:p>
            <a:pPr marL="232943" indent="-232943">
              <a:buSzPct val="100000"/>
              <a:buChar char="•"/>
              <a:defRPr sz="1800"/>
            </a:pPr>
            <a:r>
              <a:rPr sz="900" b="1" u="sng" dirty="0"/>
              <a:t>Teachers and principals spend most of the time in step 3 in which we engage in formative cycles of observation and feedback.</a:t>
            </a:r>
          </a:p>
          <a:p>
            <a:pPr marL="232943" indent="-232943">
              <a:buSzPct val="100000"/>
              <a:buChar char="•"/>
              <a:defRPr sz="1800"/>
            </a:pPr>
            <a:r>
              <a:rPr sz="900" dirty="0"/>
              <a:t>At the end of the inquiry cycle, the teacher and principal review the results of the inquiry and decide together whether to continue with the same area of focus for the next inquiry cycle or to move to a new area of focus.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p>
            <a:pPr marL="155296" indent="-155296">
              <a:buSzPct val="100000"/>
              <a:buChar char="•"/>
              <a:defRPr sz="1800"/>
            </a:pPr>
            <a:r>
              <a:rPr sz="900" dirty="0"/>
              <a:t>The Center for Instructional Leadership’s (CEL’s) </a:t>
            </a:r>
            <a:r>
              <a:rPr sz="900" b="1" u="sng" dirty="0"/>
              <a:t>instructional framework was derived from extensive research on what constitutes high-quality instruction, informed by the experiences of practitioners.</a:t>
            </a:r>
          </a:p>
          <a:p>
            <a:pPr marL="155296" indent="-155296">
              <a:buSzPct val="100000"/>
              <a:buChar char="•"/>
              <a:defRPr sz="1800"/>
            </a:pPr>
            <a:r>
              <a:rPr sz="900" dirty="0"/>
              <a:t>We realize how critical it is to provide building leaders and teachers with the skills necessary to support excellent classroom practice and we also know that this work needs to be </a:t>
            </a:r>
            <a:r>
              <a:rPr sz="900" b="1" u="sng" dirty="0"/>
              <a:t>thoughtful, intentional, and focused</a:t>
            </a:r>
            <a:r>
              <a:rPr sz="900" dirty="0"/>
              <a:t>. </a:t>
            </a:r>
          </a:p>
          <a:p>
            <a:pPr marL="155296" indent="-155296">
              <a:buSzPct val="100000"/>
              <a:buChar char="•"/>
              <a:defRPr sz="1800"/>
            </a:pPr>
            <a:r>
              <a:rPr sz="900" dirty="0"/>
              <a:t>CEL’s research-based instructional framework, </a:t>
            </a:r>
            <a:r>
              <a:rPr sz="900" b="1" u="sng" dirty="0"/>
              <a:t>the 5 Dimensions of Teaching and Learning summarizes the research on high-quality instruction  and articulates it within each bullet of the vision statements.</a:t>
            </a:r>
          </a:p>
          <a:p>
            <a:pPr marL="155296" indent="-155296">
              <a:buSzPct val="100000"/>
              <a:buChar char="•"/>
              <a:defRPr sz="1800"/>
            </a:pPr>
            <a:r>
              <a:rPr sz="900" dirty="0"/>
              <a:t>5D isn’t a checklist. </a:t>
            </a:r>
            <a:r>
              <a:rPr sz="900" b="1" u="sng" dirty="0"/>
              <a:t>Good teaching is too complex to be reduced to a single set of behaviors that are constantly observable. Leaders are learners - principals and teachers model learning for students by using an inquiry process. </a:t>
            </a:r>
            <a:r>
              <a:rPr sz="900" dirty="0"/>
              <a:t> The framework was created for leaders to lead around instructional practice, using growth and inquiry.  It is both accessible and actionable for teachers and principals.  </a:t>
            </a:r>
            <a:r>
              <a:rPr sz="900" b="1" u="sng" dirty="0"/>
              <a:t>The guiding questions support inquiry and growth</a:t>
            </a:r>
            <a:r>
              <a:rPr sz="900" dirty="0"/>
              <a:t>.  The “snapshot” of teacher practice is turned into a movie as a result of the data that is brought into the process.</a:t>
            </a:r>
          </a:p>
          <a:p>
            <a:pPr marL="155296" indent="-155296">
              <a:buSzPct val="100000"/>
              <a:buChar char="•"/>
              <a:defRPr sz="1800"/>
            </a:pPr>
            <a:r>
              <a:rPr sz="900" dirty="0"/>
              <a:t>As you examine the instructional framework more closely you will note that there is an </a:t>
            </a:r>
            <a:r>
              <a:rPr sz="900" b="1" u="sng" dirty="0"/>
              <a:t>emphasis on continuous improvement and that equity is embedded </a:t>
            </a:r>
            <a:r>
              <a:rPr sz="900" dirty="0"/>
              <a:t>in each dimensions.  </a:t>
            </a:r>
          </a:p>
          <a:p>
            <a:pPr marL="155296" indent="-155296">
              <a:buSzPct val="100000"/>
              <a:buChar char="•"/>
              <a:defRPr sz="1800"/>
            </a:pPr>
            <a:r>
              <a:rPr sz="900" dirty="0"/>
              <a:t>By </a:t>
            </a:r>
            <a:r>
              <a:rPr sz="900" b="1" u="sng" dirty="0"/>
              <a:t>providing a common language and shared vision of high quality instruction </a:t>
            </a:r>
            <a:r>
              <a:rPr sz="900" dirty="0"/>
              <a:t>we will ensure our expectations are not a mystery.  By focusing on continuous improvement and equity we will more likely achieve our mission of eliminating the achievement gap the divides our nation’s children along lines of race, class, language and disability.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marL="155296" indent="-155296">
              <a:buSzPct val="100000"/>
              <a:buChar char="•"/>
              <a:defRPr sz="1800"/>
            </a:pPr>
            <a:r>
              <a:rPr sz="900" dirty="0"/>
              <a:t>Using its extensive research and ten-year knowledge base working with teachers and leaders, CEL developed a four-tier rubric for the five dimensions of teaching and learning and an additional dimension specific to professional practice.  </a:t>
            </a:r>
          </a:p>
          <a:p>
            <a:pPr marL="155296" indent="-155296">
              <a:buSzPct val="100000"/>
              <a:buChar char="•"/>
              <a:defRPr sz="1800"/>
            </a:pPr>
            <a:r>
              <a:rPr sz="900" dirty="0"/>
              <a:t>University of Washington assessment experts conducted multiple reviews of the instructional framework and the rubric to ensure language consistency, validity, and measurability.</a:t>
            </a:r>
          </a:p>
          <a:p>
            <a:pPr marL="155296" indent="-155296">
              <a:buSzPct val="100000"/>
              <a:buChar char="•"/>
              <a:defRPr sz="1800"/>
            </a:pPr>
            <a:r>
              <a:rPr sz="900" dirty="0"/>
              <a:t>The first 5 dimensions are specific to classroom practice.</a:t>
            </a:r>
          </a:p>
          <a:p>
            <a:pPr marL="517652" indent="-155296">
              <a:buSzPct val="100000"/>
              <a:buChar char="•"/>
              <a:defRPr sz="1800"/>
            </a:pPr>
            <a:r>
              <a:rPr sz="900" b="1" u="sng" dirty="0"/>
              <a:t>Purpose</a:t>
            </a:r>
            <a:r>
              <a:rPr sz="900" b="0" dirty="0"/>
              <a:t> is about both Planning and Instruction. From the standpoint of planning we are looking for teachers to design lessons that are aligned to Standards, link to broader purpose and transferable skill, and ensure connection between previous and future lessons based on what we know about our students learning needs. From the standpoint of instruction, we are looking for teachers to be explicit with students about the purpose of the lesson and provide opportunities for students to reflect upon their learning in relation to the student success criteria. </a:t>
            </a:r>
          </a:p>
          <a:p>
            <a:pPr marL="517652" indent="-155296">
              <a:buSzPct val="100000"/>
              <a:buChar char="•"/>
              <a:defRPr sz="1800"/>
            </a:pPr>
            <a:r>
              <a:rPr sz="900" b="1" u="sng" dirty="0"/>
              <a:t>Student Engagement </a:t>
            </a:r>
            <a:r>
              <a:rPr sz="900" b="0" dirty="0"/>
              <a:t>is about the type of intellectual work that students engage, strategies used by the teacher to support equitable access, as well as expectations that all students are provided the opportunity to develop, test, and refine their thinking. </a:t>
            </a:r>
          </a:p>
          <a:p>
            <a:pPr marL="517652" indent="-155296">
              <a:buSzPct val="100000"/>
              <a:buChar char="•"/>
              <a:defRPr sz="1800"/>
            </a:pPr>
            <a:r>
              <a:rPr sz="900" b="1" u="sng" dirty="0"/>
              <a:t>Curriculum &amp; Pedagogy </a:t>
            </a:r>
            <a:r>
              <a:rPr sz="900" b="0" dirty="0"/>
              <a:t>is about the teachers understanding of key concepts and knowledge of the discipline, specific teaching approaches and/or strategies in their toolbox to support all students in accessing content and engaging in subject-matter-specific thinking/doing, and the scaffolds for learning they employ to develop student independence with targeted concepts/skills. </a:t>
            </a:r>
          </a:p>
          <a:p>
            <a:pPr marL="517652" indent="-155296">
              <a:buSzPct val="100000"/>
              <a:buChar char="•"/>
              <a:defRPr sz="1800"/>
            </a:pPr>
            <a:r>
              <a:rPr sz="900" b="1" u="sng" dirty="0"/>
              <a:t>Assessment for Student Learning </a:t>
            </a:r>
            <a:r>
              <a:rPr sz="900" b="0" dirty="0"/>
              <a:t>is about both the assessment opportunities and strategies used by teachers and students to inform the learning process, the adjustments made by the teacher and targeted feedback given to students.</a:t>
            </a:r>
          </a:p>
          <a:p>
            <a:pPr marL="517652" indent="-155296">
              <a:buSzPct val="100000"/>
              <a:buChar char="•"/>
              <a:defRPr sz="1800"/>
            </a:pPr>
            <a:r>
              <a:rPr sz="900" b="1" u="sng" dirty="0"/>
              <a:t>Classroom Environment and Culture </a:t>
            </a:r>
            <a:r>
              <a:rPr sz="900" b="0" dirty="0"/>
              <a:t>is specific to the use of the physical environment to promote and scaffold independence and ownership, the classroom routines and rituals that promote community, equity and accountability for learning, and a classroom culture that promotes high expectations, inclusivity, risk-taking and collaboration.</a:t>
            </a:r>
          </a:p>
          <a:p>
            <a:pPr marL="155296" indent="-155296">
              <a:buSzPct val="100000"/>
              <a:buChar char="•"/>
              <a:defRPr sz="1800"/>
            </a:pPr>
            <a:r>
              <a:rPr sz="900" dirty="0"/>
              <a:t>The last Dimension, </a:t>
            </a:r>
            <a:r>
              <a:rPr sz="900" b="1" u="sng" dirty="0"/>
              <a:t>Professional Collaboration and Communication is the “+” in 5D+</a:t>
            </a:r>
            <a:r>
              <a:rPr sz="900" dirty="0"/>
              <a:t>.  It focuses on a teachers practice beyond the classroom more specifically their contribution to professional learning and collaboration, communication with parents/guardians and school personnel, and professional responsibilities.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pPr lvl="0"/>
            <a:endParaRPr/>
          </a:p>
        </p:txBody>
      </p:sp>
      <p:sp>
        <p:nvSpPr>
          <p:cNvPr id="135" name="Shape 135"/>
          <p:cNvSpPr>
            <a:spLocks noGrp="1"/>
          </p:cNvSpPr>
          <p:nvPr>
            <p:ph type="body" sz="quarter" idx="1"/>
          </p:nvPr>
        </p:nvSpPr>
        <p:spPr>
          <a:prstGeom prst="rect">
            <a:avLst/>
          </a:prstGeom>
        </p:spPr>
        <p:txBody>
          <a:bodyPr/>
          <a:lstStyle>
            <a:lvl1pPr marL="228600" indent="-228600">
              <a:buSzPct val="100000"/>
              <a:buChar char="•"/>
              <a:defRPr sz="1200"/>
            </a:lvl1pPr>
          </a:lstStyle>
          <a:p>
            <a:pPr lvl="0">
              <a:defRPr sz="1800"/>
            </a:pPr>
            <a:r>
              <a:rPr/>
              <a:t>Each of the 6 rubrics are organized in a consistent pattern.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pPr lvl="0"/>
            <a:endParaRPr/>
          </a:p>
        </p:txBody>
      </p:sp>
      <p:sp>
        <p:nvSpPr>
          <p:cNvPr id="144" name="Shape 144"/>
          <p:cNvSpPr>
            <a:spLocks noGrp="1"/>
          </p:cNvSpPr>
          <p:nvPr>
            <p:ph type="body" sz="quarter" idx="1"/>
          </p:nvPr>
        </p:nvSpPr>
        <p:spPr>
          <a:prstGeom prst="rect">
            <a:avLst/>
          </a:prstGeom>
        </p:spPr>
        <p:txBody>
          <a:bodyPr/>
          <a:lstStyle>
            <a:lvl1pPr marL="228600" indent="-228600">
              <a:buSzPct val="100000"/>
              <a:buChar char="•"/>
              <a:defRPr sz="1200"/>
            </a:lvl1pPr>
          </a:lstStyle>
          <a:p>
            <a:pPr lvl="0">
              <a:defRPr sz="1800"/>
            </a:pPr>
            <a:r>
              <a:rPr/>
              <a:t>In the left hand corner is the name of the dimension.  In this case Purpose.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pPr lvl="0"/>
            <a:endParaRPr/>
          </a:p>
        </p:txBody>
      </p:sp>
      <p:sp>
        <p:nvSpPr>
          <p:cNvPr id="153" name="Shape 153"/>
          <p:cNvSpPr>
            <a:spLocks noGrp="1"/>
          </p:cNvSpPr>
          <p:nvPr>
            <p:ph type="body" sz="quarter" idx="1"/>
          </p:nvPr>
        </p:nvSpPr>
        <p:spPr>
          <a:prstGeom prst="rect">
            <a:avLst/>
          </a:prstGeom>
        </p:spPr>
        <p:txBody>
          <a:bodyPr/>
          <a:lstStyle>
            <a:lvl1pPr marL="228600" indent="-228600">
              <a:buSzPct val="100000"/>
              <a:buChar char="•"/>
              <a:defRPr sz="1200"/>
            </a:lvl1pPr>
          </a:lstStyle>
          <a:p>
            <a:pPr lvl="0">
              <a:defRPr sz="1800"/>
            </a:pPr>
            <a:r>
              <a:rPr/>
              <a:t>In the gray row before the colon you will note the sub-dimension.  In this case Standards.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pPr lvl="0"/>
            <a:endParaRPr/>
          </a:p>
        </p:txBody>
      </p:sp>
      <p:sp>
        <p:nvSpPr>
          <p:cNvPr id="162" name="Shape 162"/>
          <p:cNvSpPr>
            <a:spLocks noGrp="1"/>
          </p:cNvSpPr>
          <p:nvPr>
            <p:ph type="body" sz="quarter" idx="1"/>
          </p:nvPr>
        </p:nvSpPr>
        <p:spPr>
          <a:prstGeom prst="rect">
            <a:avLst/>
          </a:prstGeom>
        </p:spPr>
        <p:txBody>
          <a:bodyPr/>
          <a:lstStyle/>
          <a:p>
            <a:pPr marL="232943" indent="-232943">
              <a:buSzPct val="100000"/>
              <a:buChar char="•"/>
              <a:defRPr sz="1800"/>
            </a:pPr>
            <a:r>
              <a:rPr sz="1200"/>
              <a:t>Following the Subdimension after the colon is the indicator.  </a:t>
            </a:r>
          </a:p>
          <a:p>
            <a:pPr marL="232943" indent="-232943">
              <a:buSzPct val="100000"/>
              <a:buChar char="•"/>
              <a:defRPr sz="1800"/>
            </a:pPr>
            <a:r>
              <a:rPr sz="1200"/>
              <a:t>The indicator is a reflection of a single best practice...psychometricians will tell you each rubric statement should only measure one practice at a time, otherwise you can’t ensure reliability. </a:t>
            </a:r>
          </a:p>
          <a:p>
            <a:pPr marL="232943" indent="-232943">
              <a:buSzPct val="100000"/>
              <a:buChar char="•"/>
              <a:defRPr sz="1800"/>
            </a:pPr>
            <a:r>
              <a:rPr sz="1200"/>
              <a:t>In this case the single best practice is the lesson.  More specifically the lesson having a connection to standards, broader purpose and transferable skill.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pPr lvl="0"/>
            <a:endParaRPr/>
          </a:p>
        </p:txBody>
      </p:sp>
      <p:sp>
        <p:nvSpPr>
          <p:cNvPr id="171" name="Shape 171"/>
          <p:cNvSpPr>
            <a:spLocks noGrp="1"/>
          </p:cNvSpPr>
          <p:nvPr>
            <p:ph type="body" sz="quarter" idx="1"/>
          </p:nvPr>
        </p:nvSpPr>
        <p:spPr>
          <a:prstGeom prst="rect">
            <a:avLst/>
          </a:prstGeom>
        </p:spPr>
        <p:txBody>
          <a:bodyPr/>
          <a:lstStyle>
            <a:lvl1pPr marL="228600" indent="-228600">
              <a:buSzPct val="100000"/>
              <a:buChar char="•"/>
              <a:defRPr sz="1200"/>
            </a:lvl1pPr>
          </a:lstStyle>
          <a:p>
            <a:pPr lvl="0">
              <a:defRPr sz="1800"/>
            </a:pPr>
            <a:r>
              <a:rPr/>
              <a:t>To the left of the sub dimension you will note an indicator number, or code.  Following the scripting of an observation, we code the script in order to relate the evidence collected back to one or more indicators for formative feedback, as well as summative scoring at the end of the year.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7" name="Shape 7"/>
          <p:cNvSpPr>
            <a:spLocks noGrp="1"/>
          </p:cNvSpPr>
          <p:nvPr>
            <p:ph type="title"/>
          </p:nvPr>
        </p:nvSpPr>
        <p:spPr>
          <a:xfrm>
            <a:off x="685800" y="1844675"/>
            <a:ext cx="7772400" cy="2041525"/>
          </a:xfrm>
          <a:prstGeom prst="rect">
            <a:avLst/>
          </a:prstGeom>
        </p:spPr>
        <p:txBody>
          <a:bodyPr/>
          <a:lstStyle/>
          <a:p>
            <a:pPr lvl="0">
              <a:defRPr sz="1800"/>
            </a:pPr>
            <a:r>
              <a:rPr sz="4400"/>
              <a:t>Title Text</a:t>
            </a:r>
          </a:p>
        </p:txBody>
      </p:sp>
      <p:sp>
        <p:nvSpPr>
          <p:cNvPr id="8" name="Shape 8"/>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pPr lvl="0">
              <a:defRPr sz="1800"/>
            </a:pPr>
            <a:r>
              <a:rPr sz="4400"/>
              <a:t>Title Text</a:t>
            </a:r>
          </a:p>
        </p:txBody>
      </p:sp>
      <p:sp>
        <p:nvSpPr>
          <p:cNvPr id="49" name="Shape 49"/>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50" name="Shape 5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2" name="Shape 52"/>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53" name="Shape 53"/>
          <p:cNvSpPr>
            <a:spLocks noGrp="1"/>
          </p:cNvSpPr>
          <p:nvPr>
            <p:ph type="body" idx="1"/>
          </p:nvPr>
        </p:nvSpPr>
        <p:spPr>
          <a:xfrm>
            <a:off x="457200" y="274638"/>
            <a:ext cx="60198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54" name="Shape 5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56" name="image1.jpg"/>
          <p:cNvPicPr/>
          <p:nvPr/>
        </p:nvPicPr>
        <p:blipFill>
          <a:blip r:embed="rId2">
            <a:extLst/>
          </a:blip>
          <a:stretch>
            <a:fillRect/>
          </a:stretch>
        </p:blipFill>
        <p:spPr>
          <a:xfrm>
            <a:off x="0" y="-49610"/>
            <a:ext cx="9144001" cy="6957392"/>
          </a:xfrm>
          <a:prstGeom prst="rect">
            <a:avLst/>
          </a:prstGeom>
          <a:ln w="12700">
            <a:miter lim="400000"/>
          </a:ln>
        </p:spPr>
      </p:pic>
      <p:sp>
        <p:nvSpPr>
          <p:cNvPr id="57" name="Shape 57"/>
          <p:cNvSpPr>
            <a:spLocks noGrp="1"/>
          </p:cNvSpPr>
          <p:nvPr>
            <p:ph type="title"/>
          </p:nvPr>
        </p:nvSpPr>
        <p:spPr>
          <a:xfrm>
            <a:off x="1589088" y="4478866"/>
            <a:ext cx="5486401" cy="566739"/>
          </a:xfrm>
          <a:prstGeom prst="rect">
            <a:avLst/>
          </a:prstGeom>
        </p:spPr>
        <p:txBody>
          <a:bodyPr lIns="0" tIns="0" rIns="0" bIns="0" anchor="b"/>
          <a:lstStyle>
            <a:lvl1pPr algn="l" defTabSz="457200">
              <a:defRPr sz="2000" b="1"/>
            </a:lvl1pPr>
          </a:lstStyle>
          <a:p>
            <a:pPr lvl="0">
              <a:defRPr sz="1800" b="0"/>
            </a:pPr>
            <a:r>
              <a:rPr sz="2000" b="1"/>
              <a:t>Title Text</a:t>
            </a:r>
          </a:p>
        </p:txBody>
      </p:sp>
      <p:sp>
        <p:nvSpPr>
          <p:cNvPr id="58" name="Shape 58"/>
          <p:cNvSpPr>
            <a:spLocks noGrp="1"/>
          </p:cNvSpPr>
          <p:nvPr>
            <p:ph type="body" idx="1"/>
          </p:nvPr>
        </p:nvSpPr>
        <p:spPr>
          <a:xfrm>
            <a:off x="1589088" y="5130271"/>
            <a:ext cx="5486401" cy="804863"/>
          </a:xfrm>
          <a:prstGeom prst="rect">
            <a:avLst/>
          </a:prstGeom>
        </p:spPr>
        <p:txBody>
          <a:bodyPr lIns="0" tIns="0" rIns="0" bIns="0"/>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59" name="Shape 59"/>
          <p:cNvSpPr>
            <a:spLocks noGrp="1"/>
          </p:cNvSpPr>
          <p:nvPr>
            <p:ph type="sldNum" sz="quarter" idx="2"/>
          </p:nvPr>
        </p:nvSpPr>
        <p:spPr>
          <a:prstGeom prst="rect">
            <a:avLst/>
          </a:prstGeom>
        </p:spPr>
        <p:txBody>
          <a:bodyPr lIns="0" tIns="0" rIns="0" bIns="0"/>
          <a:lstStyle>
            <a:lvl1pPr defTabSz="457200"/>
          </a:lstStyle>
          <a:p>
            <a:pPr lvl="0"/>
            <a:fld id="{86CB4B4D-7CA3-9044-876B-883B54F8677D}" type="slidenum">
              <a:t>‹#›</a:t>
            </a:fld>
            <a:endParaRPr/>
          </a:p>
        </p:txBody>
      </p:sp>
      <p:pic>
        <p:nvPicPr>
          <p:cNvPr id="60" name="pasted-image.tif"/>
          <p:cNvPicPr/>
          <p:nvPr/>
        </p:nvPicPr>
        <p:blipFill>
          <a:blip r:embed="rId3">
            <a:extLst/>
          </a:blip>
          <a:stretch>
            <a:fillRect/>
          </a:stretch>
        </p:blipFill>
        <p:spPr>
          <a:xfrm>
            <a:off x="8636735" y="-1093463"/>
            <a:ext cx="645736" cy="600485"/>
          </a:xfrm>
          <a:prstGeom prst="rect">
            <a:avLst/>
          </a:prstGeom>
          <a:ln w="12700">
            <a:miter lim="400000"/>
          </a:ln>
        </p:spPr>
      </p:pic>
      <p:pic>
        <p:nvPicPr>
          <p:cNvPr id="61" name="image26.png"/>
          <p:cNvPicPr/>
          <p:nvPr/>
        </p:nvPicPr>
        <p:blipFill>
          <a:blip r:embed="rId4">
            <a:extLst/>
          </a:blip>
          <a:stretch>
            <a:fillRect/>
          </a:stretch>
        </p:blipFill>
        <p:spPr>
          <a:xfrm>
            <a:off x="269879" y="-1013282"/>
            <a:ext cx="1727305" cy="440122"/>
          </a:xfrm>
          <a:prstGeom prst="rect">
            <a:avLst/>
          </a:prstGeom>
          <a:ln>
            <a:round/>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Master #3 copy">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8448039" y="6489008"/>
            <a:ext cx="244290" cy="224031"/>
          </a:xfrm>
          <a:prstGeom prst="rect">
            <a:avLst/>
          </a:prstGeom>
          <a:ln>
            <a:round/>
          </a:ln>
        </p:spPr>
        <p:txBody>
          <a:bodyPr wrap="none" lIns="38100" tIns="38100" rIns="38100" bIns="38100"/>
          <a:lstStyle>
            <a:lvl1pPr defTabSz="457200">
              <a:defRPr sz="1100">
                <a:solidFill>
                  <a:srgbClr val="9A9A9A"/>
                </a:solidFill>
                <a:uFill>
                  <a:solidFill>
                    <a:srgbClr val="9A9A9A"/>
                  </a:solidFill>
                </a:uFill>
                <a:latin typeface="Arial"/>
                <a:ea typeface="Arial"/>
                <a:cs typeface="Arial"/>
                <a:sym typeface="Arial"/>
              </a:defRPr>
            </a:lvl1pPr>
          </a:lstStyle>
          <a:p>
            <a:pPr lvl="0"/>
            <a:fld id="{86CB4B4D-7CA3-9044-876B-883B54F8677D}" type="slidenum">
              <a:t>‹#›</a:t>
            </a:fld>
            <a:endParaRPr/>
          </a:p>
        </p:txBody>
      </p:sp>
      <p:sp>
        <p:nvSpPr>
          <p:cNvPr id="64" name="Shape 64"/>
          <p:cNvSpPr/>
          <p:nvPr/>
        </p:nvSpPr>
        <p:spPr>
          <a:xfrm>
            <a:off x="2163" y="4032250"/>
            <a:ext cx="9139674" cy="2818408"/>
          </a:xfrm>
          <a:prstGeom prst="rect">
            <a:avLst/>
          </a:prstGeom>
          <a:solidFill>
            <a:srgbClr val="FFFFFF">
              <a:alpha val="66430"/>
            </a:srgbClr>
          </a:solidFill>
          <a:ln w="12700">
            <a:miter lim="400000"/>
          </a:ln>
          <a:effectLst>
            <a:outerShdw blurRad="38100" dist="23000" dir="5400000" rotWithShape="0">
              <a:srgbClr val="000000">
                <a:alpha val="0"/>
              </a:srgbClr>
            </a:outerShdw>
          </a:effectLst>
        </p:spPr>
        <p:txBody>
          <a:bodyPr lIns="0" tIns="0" rIns="0" bIns="0" anchor="ctr"/>
          <a:lstStyle/>
          <a:p>
            <a:pPr lvl="0"/>
            <a:endParaRPr/>
          </a:p>
        </p:txBody>
      </p:sp>
      <p:pic>
        <p:nvPicPr>
          <p:cNvPr id="65" name="Slide_template.gif"/>
          <p:cNvPicPr/>
          <p:nvPr/>
        </p:nvPicPr>
        <p:blipFill>
          <a:blip r:embed="rId2">
            <a:extLst/>
          </a:blip>
          <a:stretch>
            <a:fillRect/>
          </a:stretch>
        </p:blipFill>
        <p:spPr>
          <a:xfrm>
            <a:off x="-10537" y="-19113"/>
            <a:ext cx="9165074" cy="6896226"/>
          </a:xfrm>
          <a:prstGeom prst="rect">
            <a:avLst/>
          </a:prstGeom>
          <a:ln w="12700">
            <a:miter lim="400000"/>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67" name="image1.jpg"/>
          <p:cNvPicPr/>
          <p:nvPr/>
        </p:nvPicPr>
        <p:blipFill>
          <a:blip r:embed="rId2">
            <a:extLst/>
          </a:blip>
          <a:stretch>
            <a:fillRect/>
          </a:stretch>
        </p:blipFill>
        <p:spPr>
          <a:xfrm>
            <a:off x="0" y="-49610"/>
            <a:ext cx="9144001" cy="6957392"/>
          </a:xfrm>
          <a:prstGeom prst="rect">
            <a:avLst/>
          </a:prstGeom>
          <a:ln w="12700">
            <a:miter lim="400000"/>
          </a:ln>
        </p:spPr>
      </p:pic>
      <p:sp>
        <p:nvSpPr>
          <p:cNvPr id="68" name="Shape 68"/>
          <p:cNvSpPr>
            <a:spLocks noGrp="1"/>
          </p:cNvSpPr>
          <p:nvPr>
            <p:ph type="title"/>
          </p:nvPr>
        </p:nvSpPr>
        <p:spPr>
          <a:xfrm>
            <a:off x="1589088" y="4478866"/>
            <a:ext cx="5486401" cy="566739"/>
          </a:xfrm>
          <a:prstGeom prst="rect">
            <a:avLst/>
          </a:prstGeom>
        </p:spPr>
        <p:txBody>
          <a:bodyPr lIns="0" tIns="0" rIns="0" bIns="0" anchor="b"/>
          <a:lstStyle>
            <a:lvl1pPr algn="l" defTabSz="457200">
              <a:defRPr sz="2000" b="1"/>
            </a:lvl1pPr>
          </a:lstStyle>
          <a:p>
            <a:pPr lvl="0">
              <a:defRPr sz="1800" b="0"/>
            </a:pPr>
            <a:r>
              <a:rPr sz="2000" b="1"/>
              <a:t>Title Text</a:t>
            </a:r>
          </a:p>
        </p:txBody>
      </p:sp>
      <p:sp>
        <p:nvSpPr>
          <p:cNvPr id="69" name="Shape 69"/>
          <p:cNvSpPr>
            <a:spLocks noGrp="1"/>
          </p:cNvSpPr>
          <p:nvPr>
            <p:ph type="body" idx="1"/>
          </p:nvPr>
        </p:nvSpPr>
        <p:spPr>
          <a:xfrm>
            <a:off x="1589088" y="5130271"/>
            <a:ext cx="5486401" cy="804863"/>
          </a:xfrm>
          <a:prstGeom prst="rect">
            <a:avLst/>
          </a:prstGeom>
        </p:spPr>
        <p:txBody>
          <a:bodyPr lIns="0" tIns="0" rIns="0" bIns="0"/>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70" name="Shape 70"/>
          <p:cNvSpPr>
            <a:spLocks noGrp="1"/>
          </p:cNvSpPr>
          <p:nvPr>
            <p:ph type="sldNum" sz="quarter" idx="2"/>
          </p:nvPr>
        </p:nvSpPr>
        <p:spPr>
          <a:prstGeom prst="rect">
            <a:avLst/>
          </a:prstGeom>
        </p:spPr>
        <p:txBody>
          <a:bodyPr lIns="0" tIns="0" rIns="0" bIns="0"/>
          <a:lstStyle>
            <a:lvl1pPr defTabSz="457200"/>
          </a:lstStyle>
          <a:p>
            <a:pPr lvl="0"/>
            <a:fld id="{86CB4B4D-7CA3-9044-876B-883B54F8677D}" type="slidenum">
              <a:t>‹#›</a:t>
            </a:fld>
            <a:endParaRPr/>
          </a:p>
        </p:txBody>
      </p:sp>
      <p:pic>
        <p:nvPicPr>
          <p:cNvPr id="71" name="pasted-image.tif"/>
          <p:cNvPicPr/>
          <p:nvPr/>
        </p:nvPicPr>
        <p:blipFill>
          <a:blip r:embed="rId3">
            <a:extLst/>
          </a:blip>
          <a:stretch>
            <a:fillRect/>
          </a:stretch>
        </p:blipFill>
        <p:spPr>
          <a:xfrm>
            <a:off x="8636735" y="-1093463"/>
            <a:ext cx="645736" cy="600485"/>
          </a:xfrm>
          <a:prstGeom prst="rect">
            <a:avLst/>
          </a:prstGeom>
          <a:ln w="12700">
            <a:miter lim="400000"/>
          </a:ln>
        </p:spPr>
      </p:pic>
      <p:pic>
        <p:nvPicPr>
          <p:cNvPr id="72" name="image26.png"/>
          <p:cNvPicPr/>
          <p:nvPr/>
        </p:nvPicPr>
        <p:blipFill>
          <a:blip r:embed="rId4">
            <a:extLst/>
          </a:blip>
          <a:stretch>
            <a:fillRect/>
          </a:stretch>
        </p:blipFill>
        <p:spPr>
          <a:xfrm>
            <a:off x="269879" y="-1013282"/>
            <a:ext cx="1727305" cy="440122"/>
          </a:xfrm>
          <a:prstGeom prst="rect">
            <a:avLst/>
          </a:prstGeom>
          <a:ln>
            <a:round/>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one-line header">
    <p:spTree>
      <p:nvGrpSpPr>
        <p:cNvPr id="1" name=""/>
        <p:cNvGrpSpPr/>
        <p:nvPr/>
      </p:nvGrpSpPr>
      <p:grpSpPr>
        <a:xfrm>
          <a:off x="0" y="0"/>
          <a:ext cx="0" cy="0"/>
          <a:chOff x="0" y="0"/>
          <a:chExt cx="0" cy="0"/>
        </a:xfrm>
      </p:grpSpPr>
      <p:sp>
        <p:nvSpPr>
          <p:cNvPr id="74" name="Shape 74"/>
          <p:cNvSpPr/>
          <p:nvPr/>
        </p:nvSpPr>
        <p:spPr>
          <a:xfrm>
            <a:off x="560784" y="204192"/>
            <a:ext cx="8009931" cy="190501"/>
          </a:xfrm>
          <a:prstGeom prst="rect">
            <a:avLst/>
          </a:prstGeom>
          <a:ln w="3175">
            <a:round/>
          </a:ln>
          <a:extLst>
            <a:ext uri="{C572A759-6A51-4108-AA02-DFA0A04FC94B}">
              <ma14:wrappingTextBoxFlag xmlns:ma14="http://schemas.microsoft.com/office/mac/drawingml/2011/main" xmlns="" val="1"/>
            </a:ext>
          </a:extLst>
        </p:spPr>
        <p:txBody>
          <a:bodyPr lIns="26789" tIns="26789" rIns="26789" bIns="26789">
            <a:spAutoFit/>
          </a:bodyPr>
          <a:lstStyle/>
          <a:p>
            <a:pPr lvl="0" defTabSz="1295400">
              <a:spcBef>
                <a:spcPts val="900"/>
              </a:spcBef>
              <a:buClr>
                <a:srgbClr val="000000"/>
              </a:buClr>
              <a:buFont typeface="Verdana"/>
            </a:pPr>
            <a:r>
              <a:rPr sz="800">
                <a:uFill>
                  <a:solidFill/>
                </a:uFill>
                <a:latin typeface="Verdana"/>
                <a:ea typeface="Verdana"/>
                <a:cs typeface="Verdana"/>
                <a:sym typeface="Verdana"/>
              </a:rPr>
              <a:t>Five-Star Pivot with 5D+...The complete system for supervision and evaluation, curriculum, instruction, assessment, and RTI.</a:t>
            </a:r>
          </a:p>
        </p:txBody>
      </p:sp>
      <p:pic>
        <p:nvPicPr>
          <p:cNvPr id="75" name="colin_image.jpg"/>
          <p:cNvPicPr/>
          <p:nvPr/>
        </p:nvPicPr>
        <p:blipFill>
          <a:blip r:embed="rId2">
            <a:extLst/>
          </a:blip>
          <a:stretch>
            <a:fillRect/>
          </a:stretch>
        </p:blipFill>
        <p:spPr>
          <a:xfrm>
            <a:off x="-49163" y="5974784"/>
            <a:ext cx="9242326" cy="980619"/>
          </a:xfrm>
          <a:prstGeom prst="rect">
            <a:avLst/>
          </a:prstGeom>
          <a:ln w="3175">
            <a:miter lim="400000"/>
          </a:ln>
        </p:spPr>
      </p:pic>
      <p:pic>
        <p:nvPicPr>
          <p:cNvPr id="76" name="image26.png"/>
          <p:cNvPicPr/>
          <p:nvPr/>
        </p:nvPicPr>
        <p:blipFill>
          <a:blip r:embed="rId3">
            <a:extLst/>
          </a:blip>
          <a:stretch>
            <a:fillRect/>
          </a:stretch>
        </p:blipFill>
        <p:spPr>
          <a:xfrm>
            <a:off x="40678" y="6025473"/>
            <a:ext cx="1667747" cy="424946"/>
          </a:xfrm>
          <a:prstGeom prst="rect">
            <a:avLst/>
          </a:prstGeom>
          <a:ln>
            <a:round/>
          </a:ln>
        </p:spPr>
      </p:pic>
      <p:sp>
        <p:nvSpPr>
          <p:cNvPr id="77" name="Shape 77"/>
          <p:cNvSpPr>
            <a:spLocks noGrp="1"/>
          </p:cNvSpPr>
          <p:nvPr>
            <p:ph type="body" idx="1"/>
          </p:nvPr>
        </p:nvSpPr>
        <p:spPr>
          <a:xfrm>
            <a:off x="542925" y="1025525"/>
            <a:ext cx="7153276" cy="650876"/>
          </a:xfrm>
          <a:prstGeom prst="rect">
            <a:avLst/>
          </a:prstGeom>
          <a:ln w="3175">
            <a:round/>
          </a:ln>
        </p:spPr>
        <p:txBody>
          <a:bodyPr lIns="26789" tIns="26789" rIns="26789" bIns="26789">
            <a:noAutofit/>
          </a:bodyPr>
          <a:lstStyle>
            <a:lvl1pPr marL="0" indent="0" defTabSz="647700">
              <a:spcBef>
                <a:spcPts val="1000"/>
              </a:spcBef>
              <a:buSzTx/>
              <a:buFontTx/>
              <a:buNone/>
              <a:defRPr sz="2800">
                <a:solidFill>
                  <a:srgbClr val="002E7A"/>
                </a:solidFill>
                <a:uFill>
                  <a:solidFill>
                    <a:srgbClr val="002E7A"/>
                  </a:solidFill>
                </a:uFill>
                <a:latin typeface="Verdana"/>
                <a:ea typeface="Verdana"/>
                <a:cs typeface="Verdana"/>
                <a:sym typeface="Verdana"/>
              </a:defRPr>
            </a:lvl1pPr>
            <a:lvl2pPr marL="652713" indent="-195513" defTabSz="647700">
              <a:spcBef>
                <a:spcPts val="900"/>
              </a:spcBef>
              <a:buClr>
                <a:srgbClr val="000000"/>
              </a:buClr>
              <a:defRPr sz="2600">
                <a:uFill>
                  <a:solidFill/>
                </a:uFill>
                <a:latin typeface="+mj-lt"/>
                <a:ea typeface="+mj-ea"/>
                <a:cs typeface="+mj-cs"/>
                <a:sym typeface="Helvetica"/>
              </a:defRPr>
            </a:lvl2pPr>
            <a:lvl3pPr marL="1062317" indent="-147917" defTabSz="647700">
              <a:spcBef>
                <a:spcPts val="800"/>
              </a:spcBef>
              <a:buClr>
                <a:srgbClr val="000000"/>
              </a:buClr>
              <a:defRPr sz="2200">
                <a:uFill>
                  <a:solidFill/>
                </a:uFill>
                <a:latin typeface="+mj-lt"/>
                <a:ea typeface="+mj-ea"/>
                <a:cs typeface="+mj-cs"/>
                <a:sym typeface="Helvetica"/>
              </a:defRPr>
            </a:lvl3pPr>
            <a:lvl4pPr marL="1518557" indent="-146957" defTabSz="647700">
              <a:spcBef>
                <a:spcPts val="600"/>
              </a:spcBef>
              <a:buClr>
                <a:srgbClr val="000000"/>
              </a:buClr>
              <a:defRPr sz="1800">
                <a:uFill>
                  <a:solidFill/>
                </a:uFill>
                <a:latin typeface="+mj-lt"/>
                <a:ea typeface="+mj-ea"/>
                <a:cs typeface="+mj-cs"/>
                <a:sym typeface="Helvetica"/>
              </a:defRPr>
            </a:lvl4pPr>
            <a:lvl5pPr marL="1975757" indent="-146957" defTabSz="647700">
              <a:spcBef>
                <a:spcPts val="600"/>
              </a:spcBef>
              <a:buClr>
                <a:srgbClr val="000000"/>
              </a:buClr>
              <a:defRPr sz="1800">
                <a:uFill>
                  <a:solidFill/>
                </a:uFill>
                <a:latin typeface="+mj-lt"/>
                <a:ea typeface="+mj-ea"/>
                <a:cs typeface="+mj-cs"/>
                <a:sym typeface="Helvetica"/>
              </a:defRPr>
            </a:lvl5pPr>
          </a:lstStyle>
          <a:p>
            <a:pPr lvl="0">
              <a:defRPr sz="1800">
                <a:solidFill>
                  <a:srgbClr val="000000"/>
                </a:solidFill>
                <a:uFillTx/>
              </a:defRPr>
            </a:pPr>
            <a:r>
              <a:rPr sz="2800">
                <a:solidFill>
                  <a:srgbClr val="002E7A"/>
                </a:solidFill>
                <a:uFill>
                  <a:solidFill>
                    <a:srgbClr val="002E7A"/>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9" name="image1.jpg"/>
          <p:cNvPicPr/>
          <p:nvPr/>
        </p:nvPicPr>
        <p:blipFill>
          <a:blip r:embed="rId3">
            <a:extLst/>
          </a:blip>
          <a:stretch>
            <a:fillRect/>
          </a:stretch>
        </p:blipFill>
        <p:spPr>
          <a:xfrm>
            <a:off x="0" y="-49696"/>
            <a:ext cx="9144000" cy="6957392"/>
          </a:xfrm>
          <a:prstGeom prst="rect">
            <a:avLst/>
          </a:prstGeom>
          <a:ln w="12700">
            <a:miter lim="400000"/>
          </a:ln>
        </p:spPr>
      </p:pic>
      <p:sp>
        <p:nvSpPr>
          <p:cNvPr id="80" name="Shape 80"/>
          <p:cNvSpPr>
            <a:spLocks noGrp="1"/>
          </p:cNvSpPr>
          <p:nvPr>
            <p:ph type="title"/>
          </p:nvPr>
        </p:nvSpPr>
        <p:spPr>
          <a:xfrm>
            <a:off x="1" y="3336087"/>
            <a:ext cx="4916209" cy="924742"/>
          </a:xfrm>
          <a:prstGeom prst="rect">
            <a:avLst/>
          </a:prstGeom>
          <a:solidFill>
            <a:srgbClr val="472F92">
              <a:alpha val="90000"/>
            </a:srgbClr>
          </a:solidFill>
        </p:spPr>
        <p:txBody>
          <a:bodyPr lIns="0" tIns="0" rIns="0" bIns="0" anchor="t">
            <a:noAutofit/>
          </a:bodyPr>
          <a:lstStyle>
            <a:lvl1pPr algn="l" defTabSz="457200">
              <a:lnSpc>
                <a:spcPct val="90000"/>
              </a:lnSpc>
              <a:defRPr sz="6000">
                <a:solidFill>
                  <a:srgbClr val="FFFFFF"/>
                </a:solidFill>
                <a:latin typeface="Arial"/>
                <a:ea typeface="Arial"/>
                <a:cs typeface="Arial"/>
                <a:sym typeface="Arial"/>
              </a:defRPr>
            </a:lvl1pPr>
          </a:lstStyle>
          <a:p>
            <a:pPr lvl="0">
              <a:defRPr sz="1800">
                <a:solidFill>
                  <a:srgbClr val="000000"/>
                </a:solidFill>
              </a:defRPr>
            </a:pPr>
            <a:r>
              <a:rPr sz="6000">
                <a:solidFill>
                  <a:srgbClr val="FFFFFF"/>
                </a:solidFill>
              </a:rPr>
              <a:t>Title Text</a:t>
            </a:r>
          </a:p>
        </p:txBody>
      </p:sp>
      <p:pic>
        <p:nvPicPr>
          <p:cNvPr id="81" name="image1.pdf"/>
          <p:cNvPicPr/>
          <p:nvPr/>
        </p:nvPicPr>
        <p:blipFill>
          <a:blip r:embed="rId4">
            <a:extLst/>
          </a:blip>
          <a:stretch>
            <a:fillRect/>
          </a:stretch>
        </p:blipFill>
        <p:spPr>
          <a:xfrm>
            <a:off x="1757679" y="6011007"/>
            <a:ext cx="4470401" cy="544831"/>
          </a:xfrm>
          <a:prstGeom prst="rect">
            <a:avLst/>
          </a:prstGeom>
          <a:ln w="12700">
            <a:miter lim="400000"/>
          </a:ln>
        </p:spPr>
      </p:pic>
      <p:pic>
        <p:nvPicPr>
          <p:cNvPr id="82" name="image3.pdf"/>
          <p:cNvPicPr/>
          <p:nvPr/>
        </p:nvPicPr>
        <p:blipFill>
          <a:blip r:embed="rId5">
            <a:extLst/>
          </a:blip>
          <a:stretch>
            <a:fillRect/>
          </a:stretch>
        </p:blipFill>
        <p:spPr>
          <a:xfrm>
            <a:off x="8509000" y="-16546"/>
            <a:ext cx="635000" cy="596901"/>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84" name="image1.jpg"/>
          <p:cNvPicPr/>
          <p:nvPr/>
        </p:nvPicPr>
        <p:blipFill>
          <a:blip r:embed="rId2">
            <a:extLst/>
          </a:blip>
          <a:stretch>
            <a:fillRect/>
          </a:stretch>
        </p:blipFill>
        <p:spPr>
          <a:xfrm>
            <a:off x="0" y="-49610"/>
            <a:ext cx="9144001" cy="6957392"/>
          </a:xfrm>
          <a:prstGeom prst="rect">
            <a:avLst/>
          </a:prstGeom>
          <a:ln w="12700">
            <a:miter lim="400000"/>
          </a:ln>
        </p:spPr>
      </p:pic>
      <p:sp>
        <p:nvSpPr>
          <p:cNvPr id="85" name="Shape 85"/>
          <p:cNvSpPr>
            <a:spLocks noGrp="1"/>
          </p:cNvSpPr>
          <p:nvPr>
            <p:ph type="title"/>
          </p:nvPr>
        </p:nvSpPr>
        <p:spPr>
          <a:prstGeom prst="rect">
            <a:avLst/>
          </a:prstGeom>
        </p:spPr>
        <p:txBody>
          <a:bodyPr lIns="0" tIns="0" rIns="0" bIns="0"/>
          <a:lstStyle/>
          <a:p>
            <a:pPr lvl="0">
              <a:defRPr sz="1800"/>
            </a:pPr>
            <a:r>
              <a:rPr sz="4400"/>
              <a:t>Title Text</a:t>
            </a:r>
          </a:p>
        </p:txBody>
      </p:sp>
      <p:sp>
        <p:nvSpPr>
          <p:cNvPr id="86" name="Shape 86"/>
          <p:cNvSpPr>
            <a:spLocks noGrp="1"/>
          </p:cNvSpPr>
          <p:nvPr>
            <p:ph type="body" idx="1"/>
          </p:nvPr>
        </p:nvSpPr>
        <p:spPr>
          <a:xfrm>
            <a:off x="457200" y="1600200"/>
            <a:ext cx="8229600" cy="3808377"/>
          </a:xfrm>
          <a:prstGeom prst="rect">
            <a:avLst/>
          </a:prstGeom>
        </p:spPr>
        <p:txBody>
          <a:bodyPr lIns="0" tIns="0" rIns="0" bIns="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87" name="Shape 87"/>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88" name="pasted-image.tif"/>
          <p:cNvPicPr/>
          <p:nvPr/>
        </p:nvPicPr>
        <p:blipFill>
          <a:blip r:embed="rId3">
            <a:extLst/>
          </a:blip>
          <a:stretch>
            <a:fillRect/>
          </a:stretch>
        </p:blipFill>
        <p:spPr>
          <a:xfrm>
            <a:off x="8365802" y="836937"/>
            <a:ext cx="645736" cy="600485"/>
          </a:xfrm>
          <a:prstGeom prst="rect">
            <a:avLst/>
          </a:prstGeom>
          <a:ln w="12700">
            <a:miter lim="400000"/>
          </a:ln>
        </p:spPr>
      </p:pic>
      <p:pic>
        <p:nvPicPr>
          <p:cNvPr id="89" name="image26.png"/>
          <p:cNvPicPr/>
          <p:nvPr/>
        </p:nvPicPr>
        <p:blipFill>
          <a:blip r:embed="rId4">
            <a:extLst/>
          </a:blip>
          <a:stretch>
            <a:fillRect/>
          </a:stretch>
        </p:blipFill>
        <p:spPr>
          <a:xfrm>
            <a:off x="-1054" y="917118"/>
            <a:ext cx="1727305" cy="440122"/>
          </a:xfrm>
          <a:prstGeom prst="rect">
            <a:avLst/>
          </a:prstGeom>
          <a:ln>
            <a:round/>
          </a:ln>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91" name="image1.jpg"/>
          <p:cNvPicPr/>
          <p:nvPr/>
        </p:nvPicPr>
        <p:blipFill>
          <a:blip r:embed="rId2">
            <a:extLst/>
          </a:blip>
          <a:stretch>
            <a:fillRect/>
          </a:stretch>
        </p:blipFill>
        <p:spPr>
          <a:xfrm>
            <a:off x="0" y="-49610"/>
            <a:ext cx="9144001" cy="6957393"/>
          </a:xfrm>
          <a:prstGeom prst="rect">
            <a:avLst/>
          </a:prstGeom>
          <a:ln w="12700">
            <a:miter lim="400000"/>
          </a:ln>
        </p:spPr>
      </p:pic>
      <p:sp>
        <p:nvSpPr>
          <p:cNvPr id="92" name="Shape 92"/>
          <p:cNvSpPr>
            <a:spLocks noGrp="1"/>
          </p:cNvSpPr>
          <p:nvPr>
            <p:ph type="title"/>
          </p:nvPr>
        </p:nvSpPr>
        <p:spPr>
          <a:xfrm>
            <a:off x="457200" y="92075"/>
            <a:ext cx="8229600" cy="1508126"/>
          </a:xfrm>
          <a:prstGeom prst="rect">
            <a:avLst/>
          </a:prstGeom>
        </p:spPr>
        <p:txBody>
          <a:bodyPr lIns="0" tIns="0" rIns="0" bIns="0"/>
          <a:lstStyle/>
          <a:p>
            <a:pPr lvl="0">
              <a:defRPr sz="1800"/>
            </a:pPr>
            <a:r>
              <a:rPr sz="4400"/>
              <a:t>Title Text</a:t>
            </a:r>
          </a:p>
        </p:txBody>
      </p:sp>
      <p:sp>
        <p:nvSpPr>
          <p:cNvPr id="93" name="Shape 93"/>
          <p:cNvSpPr>
            <a:spLocks noGrp="1"/>
          </p:cNvSpPr>
          <p:nvPr>
            <p:ph type="body" idx="1"/>
          </p:nvPr>
        </p:nvSpPr>
        <p:spPr>
          <a:xfrm>
            <a:off x="457200" y="1600200"/>
            <a:ext cx="8229600" cy="3808377"/>
          </a:xfrm>
          <a:prstGeom prst="rect">
            <a:avLst/>
          </a:prstGeom>
        </p:spPr>
        <p:txBody>
          <a:bodyPr lIns="0" tIns="0" rIns="0" bIns="0"/>
          <a:lstStyle>
            <a:lvl2pPr marL="783771" indent="-326571"/>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94" name="Shape 94"/>
          <p:cNvSpPr>
            <a:spLocks noGrp="1"/>
          </p:cNvSpPr>
          <p:nvPr>
            <p:ph type="sldNum" sz="quarter" idx="2"/>
          </p:nvPr>
        </p:nvSpPr>
        <p:spPr>
          <a:xfrm>
            <a:off x="6553200" y="6404291"/>
            <a:ext cx="2133600" cy="269241"/>
          </a:xfrm>
          <a:prstGeom prst="rect">
            <a:avLst/>
          </a:prstGeom>
        </p:spPr>
        <p:txBody>
          <a:bodyPr lIns="0" tIns="0" rIns="0" bIns="0"/>
          <a:lstStyle/>
          <a:p>
            <a:pPr lvl="0"/>
            <a:fld id="{86CB4B4D-7CA3-9044-876B-883B54F8677D}" type="slidenum">
              <a:t>‹#›</a:t>
            </a:fld>
            <a:endParaRPr/>
          </a:p>
        </p:txBody>
      </p:sp>
      <p:pic>
        <p:nvPicPr>
          <p:cNvPr id="95" name="image1.png"/>
          <p:cNvPicPr/>
          <p:nvPr/>
        </p:nvPicPr>
        <p:blipFill>
          <a:blip r:embed="rId3">
            <a:extLst/>
          </a:blip>
          <a:stretch>
            <a:fillRect/>
          </a:stretch>
        </p:blipFill>
        <p:spPr>
          <a:xfrm>
            <a:off x="2873362" y="6331891"/>
            <a:ext cx="3397276" cy="414044"/>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1" name="image1.jpg"/>
          <p:cNvPicPr/>
          <p:nvPr/>
        </p:nvPicPr>
        <p:blipFill>
          <a:blip r:embed="rId2">
            <a:extLst/>
          </a:blip>
          <a:stretch>
            <a:fillRect/>
          </a:stretch>
        </p:blipFill>
        <p:spPr>
          <a:xfrm>
            <a:off x="0" y="-49610"/>
            <a:ext cx="9144001" cy="6957392"/>
          </a:xfrm>
          <a:prstGeom prst="rect">
            <a:avLst/>
          </a:prstGeom>
          <a:ln w="12700">
            <a:miter lim="400000"/>
          </a:ln>
        </p:spPr>
      </p:pic>
      <p:sp>
        <p:nvSpPr>
          <p:cNvPr id="12" name="Shape 12"/>
          <p:cNvSpPr>
            <a:spLocks noGrp="1"/>
          </p:cNvSpPr>
          <p:nvPr>
            <p:ph type="title"/>
          </p:nvPr>
        </p:nvSpPr>
        <p:spPr>
          <a:prstGeom prst="rect">
            <a:avLst/>
          </a:prstGeom>
        </p:spPr>
        <p:txBody>
          <a:bodyPr/>
          <a:lstStyle/>
          <a:p>
            <a:pPr lvl="0">
              <a:defRPr sz="1800"/>
            </a:pPr>
            <a:r>
              <a:rPr sz="4400"/>
              <a:t>Title Text</a:t>
            </a:r>
          </a:p>
        </p:txBody>
      </p:sp>
      <p:sp>
        <p:nvSpPr>
          <p:cNvPr id="13" name="Shape 13"/>
          <p:cNvSpPr>
            <a:spLocks noGrp="1"/>
          </p:cNvSpPr>
          <p:nvPr>
            <p:ph type="body" idx="1"/>
          </p:nvPr>
        </p:nvSpPr>
        <p:spPr>
          <a:xfrm>
            <a:off x="457200" y="1600200"/>
            <a:ext cx="8229600" cy="3808377"/>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4" name="Shape 14"/>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15" name="image1.pdf"/>
          <p:cNvPicPr/>
          <p:nvPr/>
        </p:nvPicPr>
        <p:blipFill>
          <a:blip r:embed="rId3">
            <a:extLst/>
          </a:blip>
          <a:stretch>
            <a:fillRect/>
          </a:stretch>
        </p:blipFill>
        <p:spPr>
          <a:xfrm>
            <a:off x="2873362" y="6331891"/>
            <a:ext cx="3397276" cy="414043"/>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7" name="Shape 17"/>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Title Text</a:t>
            </a:r>
          </a:p>
        </p:txBody>
      </p:sp>
      <p:sp>
        <p:nvSpPr>
          <p:cNvPr id="18" name="Shape 18"/>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9" name="Shape 1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4400"/>
              <a:t>Title Text</a:t>
            </a:r>
          </a:p>
        </p:txBody>
      </p:sp>
      <p:sp>
        <p:nvSpPr>
          <p:cNvPr id="22" name="Shape 22"/>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3" name="Shape 2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5" name="Shape 25"/>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6" name="Shape 26"/>
          <p:cNvSpPr>
            <a:spLocks noGrp="1"/>
          </p:cNvSpPr>
          <p:nvPr>
            <p:ph type="body" idx="1"/>
          </p:nvPr>
        </p:nvSpPr>
        <p:spPr>
          <a:xfrm>
            <a:off x="457200" y="1435465"/>
            <a:ext cx="4040188"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a:pPr>
            <a:r>
              <a:rPr sz="4400"/>
              <a:t>Title Text</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31" name="droppedImage.png"/>
          <p:cNvPicPr/>
          <p:nvPr/>
        </p:nvPicPr>
        <p:blipFill>
          <a:blip r:embed="rId2">
            <a:extLst/>
          </a:blip>
          <a:stretch>
            <a:fillRect/>
          </a:stretch>
        </p:blipFill>
        <p:spPr>
          <a:xfrm>
            <a:off x="-35833" y="514213"/>
            <a:ext cx="9373869" cy="6074472"/>
          </a:xfrm>
          <a:prstGeom prst="rect">
            <a:avLst/>
          </a:prstGeom>
          <a:ln w="3175">
            <a:miter lim="400000"/>
          </a:ln>
        </p:spPr>
      </p:pic>
      <p:pic>
        <p:nvPicPr>
          <p:cNvPr id="32" name="Slide_template.gif"/>
          <p:cNvPicPr/>
          <p:nvPr/>
        </p:nvPicPr>
        <p:blipFill>
          <a:blip r:embed="rId3">
            <a:extLst/>
          </a:blip>
          <a:stretch>
            <a:fillRect/>
          </a:stretch>
        </p:blipFill>
        <p:spPr>
          <a:xfrm>
            <a:off x="2163" y="-41227"/>
            <a:ext cx="9165074" cy="6896225"/>
          </a:xfrm>
          <a:prstGeom prst="rect">
            <a:avLst/>
          </a:prstGeom>
          <a:ln w="12700">
            <a:miter lim="400000"/>
          </a:ln>
        </p:spPr>
      </p:pic>
      <p:pic>
        <p:nvPicPr>
          <p:cNvPr id="33" name="image1.pdf"/>
          <p:cNvPicPr/>
          <p:nvPr/>
        </p:nvPicPr>
        <p:blipFill>
          <a:blip r:embed="rId4">
            <a:extLst/>
          </a:blip>
          <a:stretch>
            <a:fillRect/>
          </a:stretch>
        </p:blipFill>
        <p:spPr>
          <a:xfrm>
            <a:off x="2873362" y="6331891"/>
            <a:ext cx="3397276" cy="414043"/>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36" name="kids_pic.gif"/>
          <p:cNvPicPr/>
          <p:nvPr/>
        </p:nvPicPr>
        <p:blipFill>
          <a:blip r:embed="rId2">
            <a:extLst/>
          </a:blip>
          <a:stretch>
            <a:fillRect/>
          </a:stretch>
        </p:blipFill>
        <p:spPr>
          <a:xfrm>
            <a:off x="0" y="2236"/>
            <a:ext cx="9144000" cy="6853528"/>
          </a:xfrm>
          <a:prstGeom prst="rect">
            <a:avLst/>
          </a:prstGeom>
          <a:ln w="12700">
            <a:miter lim="400000"/>
          </a:ln>
        </p:spPr>
      </p:pic>
      <p:sp>
        <p:nvSpPr>
          <p:cNvPr id="37" name="Shape 37"/>
          <p:cNvSpPr/>
          <p:nvPr/>
        </p:nvSpPr>
        <p:spPr>
          <a:xfrm>
            <a:off x="2163" y="4032250"/>
            <a:ext cx="9139674" cy="2818408"/>
          </a:xfrm>
          <a:prstGeom prst="rect">
            <a:avLst/>
          </a:prstGeom>
          <a:solidFill>
            <a:srgbClr val="FFFFFF">
              <a:alpha val="66430"/>
            </a:srgbClr>
          </a:solidFill>
          <a:ln w="12700">
            <a:miter lim="400000"/>
          </a:ln>
          <a:effectLst>
            <a:outerShdw blurRad="38100" dist="23000" dir="5400000" rotWithShape="0">
              <a:srgbClr val="000000">
                <a:alpha val="0"/>
              </a:srgbClr>
            </a:outerShdw>
          </a:effectLst>
        </p:spPr>
        <p:txBody>
          <a:bodyPr lIns="0" tIns="0" rIns="0" bIns="0" anchor="ctr"/>
          <a:lstStyle/>
          <a:p>
            <a:pPr lvl="0"/>
            <a:endParaRPr/>
          </a:p>
        </p:txBody>
      </p:sp>
      <p:pic>
        <p:nvPicPr>
          <p:cNvPr id="38" name="Slide_template.gif"/>
          <p:cNvPicPr/>
          <p:nvPr/>
        </p:nvPicPr>
        <p:blipFill>
          <a:blip r:embed="rId3">
            <a:extLst/>
          </a:blip>
          <a:stretch>
            <a:fillRect/>
          </a:stretch>
        </p:blipFill>
        <p:spPr>
          <a:xfrm>
            <a:off x="-10537" y="-19113"/>
            <a:ext cx="9165074" cy="6896226"/>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0" name="Shape 40"/>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Title Text</a:t>
            </a:r>
          </a:p>
        </p:txBody>
      </p:sp>
      <p:sp>
        <p:nvSpPr>
          <p:cNvPr id="41" name="Shape 41"/>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2" name="Shape 4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4" name="Shape 44"/>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Title Text</a:t>
            </a:r>
          </a:p>
        </p:txBody>
      </p:sp>
      <p:sp>
        <p:nvSpPr>
          <p:cNvPr id="45" name="Shape 45"/>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46" name="Shape 4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p:cNvPicPr/>
          <p:nvPr/>
        </p:nvPicPr>
        <p:blipFill>
          <a:blip r:embed="rId20">
            <a:extLst/>
          </a:blip>
          <a:stretch>
            <a:fillRect/>
          </a:stretch>
        </p:blipFill>
        <p:spPr>
          <a:xfrm>
            <a:off x="0" y="-99392"/>
            <a:ext cx="9144000" cy="6957392"/>
          </a:xfrm>
          <a:prstGeom prst="rect">
            <a:avLst/>
          </a:prstGeom>
          <a:ln w="12700">
            <a:miter lim="400000"/>
          </a:ln>
        </p:spPr>
      </p:pic>
      <p:sp>
        <p:nvSpPr>
          <p:cNvPr id="3" name="Shape 3"/>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5" name="Shape 5"/>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tinyurl.com/o9n2vej"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tinyurl.com/kyr69u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tinyurl.com/n8jh2mv"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inyurl.com/kr7rof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k-12leadership.org/teacher-eval" TargetMode="External"/><Relationship Id="rId2" Type="http://schemas.openxmlformats.org/officeDocument/2006/relationships/hyperlink" Target="http://www.k-12leadership.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www.mymassp.com" TargetMode="External"/><Relationship Id="rId2" Type="http://schemas.openxmlformats.org/officeDocument/2006/relationships/hyperlink" Target="mailto:colinr@michiganprincipals.org" TargetMode="External"/><Relationship Id="rId1" Type="http://schemas.openxmlformats.org/officeDocument/2006/relationships/slideLayout" Target="../slideLayouts/slideLayout2.xml"/><Relationship Id="rId5" Type="http://schemas.openxmlformats.org/officeDocument/2006/relationships/hyperlink" Target="http://www.k-12leadership.org" TargetMode="External"/><Relationship Id="rId4" Type="http://schemas.openxmlformats.org/officeDocument/2006/relationships/hyperlink" Target="mailto:edlead@uw.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280792" y="4041198"/>
            <a:ext cx="8801982" cy="1270001"/>
          </a:xfrm>
          <a:prstGeom prst="rect">
            <a:avLst/>
          </a:prstGeom>
          <a:ln>
            <a:round/>
          </a:ln>
          <a:extLst>
            <a:ext uri="{C572A759-6A51-4108-AA02-DFA0A04FC94B}">
              <ma14:wrappingTextBoxFlag xmlns:ma14="http://schemas.microsoft.com/office/mac/drawingml/2011/main" xmlns="" val="1"/>
            </a:ext>
          </a:extLst>
        </p:spPr>
        <p:txBody>
          <a:bodyPr lIns="0" tIns="0" rIns="0" bIns="0">
            <a:spAutoFit/>
          </a:bodyPr>
          <a:lstStyle/>
          <a:p>
            <a:pPr lvl="0" algn="ctr">
              <a:spcBef>
                <a:spcPts val="600"/>
              </a:spcBef>
              <a:buClr>
                <a:srgbClr val="000000"/>
              </a:buClr>
              <a:buFont typeface="Verdana"/>
            </a:pPr>
            <a:r>
              <a:rPr sz="3000" b="1">
                <a:uFill>
                  <a:solidFill/>
                </a:uFill>
                <a:latin typeface="+mj-lt"/>
                <a:ea typeface="+mj-ea"/>
                <a:cs typeface="+mj-cs"/>
                <a:sym typeface="Helvetica"/>
              </a:rPr>
              <a:t>Center for Educational Leadership’s (CEL)</a:t>
            </a:r>
          </a:p>
          <a:p>
            <a:pPr lvl="0" algn="ctr">
              <a:spcBef>
                <a:spcPts val="600"/>
              </a:spcBef>
              <a:buClr>
                <a:srgbClr val="000000"/>
              </a:buClr>
              <a:buFont typeface="Verdana"/>
            </a:pPr>
            <a:r>
              <a:rPr sz="2400" b="1">
                <a:uFill>
                  <a:solidFill/>
                </a:uFill>
                <a:latin typeface="Verdana"/>
                <a:ea typeface="Verdana"/>
                <a:cs typeface="Verdana"/>
                <a:sym typeface="Verdana"/>
              </a:rPr>
              <a:t>5 Dimensions of Teaching and Learning™ and 5D+™ Teacher Evaluation Rubrics</a:t>
            </a:r>
          </a:p>
        </p:txBody>
      </p:sp>
      <p:sp>
        <p:nvSpPr>
          <p:cNvPr id="100" name="Shape 100"/>
          <p:cNvSpPr/>
          <p:nvPr/>
        </p:nvSpPr>
        <p:spPr>
          <a:xfrm>
            <a:off x="1208332" y="5675139"/>
            <a:ext cx="6946901" cy="1447801"/>
          </a:xfrm>
          <a:prstGeom prst="rect">
            <a:avLst/>
          </a:prstGeom>
          <a:ln w="12700">
            <a:round/>
          </a:ln>
          <a:extLst>
            <a:ext uri="{C572A759-6A51-4108-AA02-DFA0A04FC94B}">
              <ma14:wrappingTextBoxFlag xmlns:ma14="http://schemas.microsoft.com/office/mac/drawingml/2011/main" xmlns="" val="1"/>
            </a:ext>
          </a:extLst>
        </p:spPr>
        <p:txBody>
          <a:bodyPr lIns="38100" tIns="38100" rIns="38100" bIns="38100">
            <a:spAutoFit/>
          </a:bodyPr>
          <a:lstStyle>
            <a:lvl1pPr algn="ctr">
              <a:buClr>
                <a:srgbClr val="000000"/>
              </a:buClr>
              <a:buFont typeface="Verdana"/>
              <a:defRPr b="1">
                <a:uFill>
                  <a:solidFill/>
                </a:uFill>
                <a:latin typeface="Verdana"/>
                <a:ea typeface="Verdana"/>
                <a:cs typeface="Verdana"/>
                <a:sym typeface="Verdana"/>
              </a:defRPr>
            </a:lvl1pPr>
          </a:lstStyle>
          <a:p>
            <a:pPr lvl="0">
              <a:defRPr b="0">
                <a:uFillTx/>
              </a:defRPr>
            </a:pPr>
            <a:r>
              <a:rPr b="1">
                <a:uFill>
                  <a:solidFill/>
                </a:uFill>
              </a:rPr>
              <a:t>Colin Ripmaster, MASSP Associate Director</a:t>
            </a:r>
          </a:p>
        </p:txBody>
      </p:sp>
      <p:pic>
        <p:nvPicPr>
          <p:cNvPr id="101" name="image1.pdf"/>
          <p:cNvPicPr/>
          <p:nvPr/>
        </p:nvPicPr>
        <p:blipFill>
          <a:blip r:embed="rId3">
            <a:extLst/>
          </a:blip>
          <a:stretch>
            <a:fillRect/>
          </a:stretch>
        </p:blipFill>
        <p:spPr>
          <a:xfrm>
            <a:off x="2893079" y="6302543"/>
            <a:ext cx="3577407" cy="4359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457200" y="508000"/>
            <a:ext cx="8229600" cy="1143000"/>
          </a:xfrm>
          <a:prstGeom prst="rect">
            <a:avLst/>
          </a:prstGeom>
        </p:spPr>
        <p:txBody>
          <a:bodyPr lIns="0" tIns="0" rIns="0" bIns="0"/>
          <a:lstStyle/>
          <a:p>
            <a:pPr lvl="0">
              <a:defRPr sz="1800"/>
            </a:pPr>
            <a:r>
              <a:rPr sz="4400"/>
              <a:t>Format of Design  </a:t>
            </a:r>
          </a:p>
        </p:txBody>
      </p:sp>
      <p:pic>
        <p:nvPicPr>
          <p:cNvPr id="174" name="image17.png"/>
          <p:cNvPicPr/>
          <p:nvPr/>
        </p:nvPicPr>
        <p:blipFill>
          <a:blip r:embed="rId3">
            <a:extLst/>
          </a:blip>
          <a:stretch>
            <a:fillRect/>
          </a:stretch>
        </p:blipFill>
        <p:spPr>
          <a:xfrm>
            <a:off x="349715" y="1413241"/>
            <a:ext cx="8461174" cy="4521436"/>
          </a:xfrm>
          <a:prstGeom prst="rect">
            <a:avLst/>
          </a:prstGeom>
          <a:ln>
            <a:round/>
          </a:ln>
        </p:spPr>
      </p:pic>
      <p:graphicFrame>
        <p:nvGraphicFramePr>
          <p:cNvPr id="175" name="Table 175"/>
          <p:cNvGraphicFramePr/>
          <p:nvPr/>
        </p:nvGraphicFramePr>
        <p:xfrm>
          <a:off x="883114" y="1382732"/>
          <a:ext cx="8153400" cy="523240"/>
        </p:xfrm>
        <a:graphic>
          <a:graphicData uri="http://schemas.openxmlformats.org/drawingml/2006/table">
            <a:tbl>
              <a:tblPr bandRow="1">
                <a:tableStyleId>{4C3C2611-4C71-4FC5-86AE-919BDF0F9419}</a:tableStyleId>
              </a:tblPr>
              <a:tblGrid>
                <a:gridCol w="2038350"/>
                <a:gridCol w="2038350"/>
                <a:gridCol w="2038350"/>
                <a:gridCol w="2038350"/>
              </a:tblGrid>
              <a:tr h="523240">
                <a:tc>
                  <a:txBody>
                    <a:bodyPr/>
                    <a:lstStyle/>
                    <a:p>
                      <a:pPr lvl="0" algn="ctr" defTabSz="457200">
                        <a:defRPr sz="1800" b="0" i="0"/>
                      </a:pPr>
                      <a:r>
                        <a:rPr b="1">
                          <a:solidFill>
                            <a:srgbClr val="FFFFFF"/>
                          </a:solidFill>
                        </a:rPr>
                        <a:t>Unsatisfactory</a:t>
                      </a:r>
                    </a:p>
                  </a:txBody>
                  <a:tcPr marL="45720" marR="45720" horzOverflow="overflow">
                    <a:lnL w="12700">
                      <a:miter lim="400000"/>
                    </a:lnL>
                    <a:lnR w="12700">
                      <a:miter lim="400000"/>
                    </a:lnR>
                    <a:lnT w="12700">
                      <a:miter lim="400000"/>
                    </a:lnT>
                    <a:lnB w="38100">
                      <a:solidFill>
                        <a:srgbClr val="FFFFFF"/>
                      </a:solidFill>
                    </a:lnB>
                    <a:solidFill>
                      <a:srgbClr val="595959"/>
                    </a:solidFill>
                  </a:tcPr>
                </a:tc>
                <a:tc>
                  <a:txBody>
                    <a:bodyPr/>
                    <a:lstStyle/>
                    <a:p>
                      <a:pPr lvl="0" algn="ctr" defTabSz="457200">
                        <a:defRPr sz="1800" b="0" i="0"/>
                      </a:pPr>
                      <a:r>
                        <a:rPr b="1">
                          <a:solidFill>
                            <a:srgbClr val="FFFFFF"/>
                          </a:solidFill>
                        </a:rPr>
                        <a:t>Basic</a:t>
                      </a:r>
                    </a:p>
                  </a:txBody>
                  <a:tcPr marL="45720" marR="45720" horzOverflow="overflow">
                    <a:lnL w="12700">
                      <a:miter lim="400000"/>
                    </a:lnL>
                    <a:lnR w="12700">
                      <a:miter lim="400000"/>
                    </a:lnR>
                    <a:lnT w="12700">
                      <a:miter lim="400000"/>
                    </a:lnT>
                    <a:lnB w="38100">
                      <a:solidFill>
                        <a:srgbClr val="FFFFFF"/>
                      </a:solidFill>
                    </a:lnB>
                    <a:solidFill>
                      <a:srgbClr val="595959"/>
                    </a:solidFill>
                  </a:tcPr>
                </a:tc>
                <a:tc>
                  <a:txBody>
                    <a:bodyPr/>
                    <a:lstStyle/>
                    <a:p>
                      <a:pPr lvl="0" algn="ctr" defTabSz="457200">
                        <a:defRPr sz="1800" b="0" i="0"/>
                      </a:pPr>
                      <a:r>
                        <a:rPr b="1">
                          <a:solidFill>
                            <a:srgbClr val="FFFFFF"/>
                          </a:solidFill>
                        </a:rPr>
                        <a:t>Proficient</a:t>
                      </a:r>
                    </a:p>
                  </a:txBody>
                  <a:tcPr marL="45720" marR="45720" horzOverflow="overflow">
                    <a:lnL w="12700">
                      <a:miter lim="400000"/>
                    </a:lnL>
                    <a:lnR w="12700">
                      <a:miter lim="400000"/>
                    </a:lnR>
                    <a:lnT w="12700">
                      <a:miter lim="400000"/>
                    </a:lnT>
                    <a:lnB w="38100">
                      <a:solidFill>
                        <a:srgbClr val="FFFFFF"/>
                      </a:solidFill>
                    </a:lnB>
                    <a:solidFill>
                      <a:srgbClr val="595959"/>
                    </a:solidFill>
                  </a:tcPr>
                </a:tc>
                <a:tc>
                  <a:txBody>
                    <a:bodyPr/>
                    <a:lstStyle/>
                    <a:p>
                      <a:pPr lvl="0" algn="ctr" defTabSz="457200">
                        <a:defRPr sz="1800" b="0" i="0"/>
                      </a:pPr>
                      <a:r>
                        <a:rPr b="1">
                          <a:solidFill>
                            <a:srgbClr val="FFFFFF"/>
                          </a:solidFill>
                        </a:rPr>
                        <a:t>Distinguished</a:t>
                      </a:r>
                    </a:p>
                  </a:txBody>
                  <a:tcPr marL="45720" marR="45720" horzOverflow="overflow">
                    <a:lnL w="12700">
                      <a:miter lim="400000"/>
                    </a:lnL>
                    <a:lnR w="12700">
                      <a:miter lim="400000"/>
                    </a:lnR>
                    <a:lnT w="12700">
                      <a:miter lim="400000"/>
                    </a:lnT>
                    <a:lnB w="38100">
                      <a:solidFill>
                        <a:srgbClr val="FFFFFF"/>
                      </a:solidFill>
                    </a:lnB>
                    <a:solidFill>
                      <a:srgbClr val="595959"/>
                    </a:solidFill>
                  </a:tcPr>
                </a:tc>
              </a:tr>
            </a:tbl>
          </a:graphicData>
        </a:graphic>
      </p:graphicFrame>
      <p:grpSp>
        <p:nvGrpSpPr>
          <p:cNvPr id="181" name="Group 181"/>
          <p:cNvGrpSpPr/>
          <p:nvPr/>
        </p:nvGrpSpPr>
        <p:grpSpPr>
          <a:xfrm>
            <a:off x="1187914" y="1886595"/>
            <a:ext cx="7239001" cy="1145541"/>
            <a:chOff x="0" y="0"/>
            <a:chExt cx="7239000" cy="1145540"/>
          </a:xfrm>
        </p:grpSpPr>
        <p:sp>
          <p:nvSpPr>
            <p:cNvPr id="176" name="Shape 176"/>
            <p:cNvSpPr/>
            <p:nvPr/>
          </p:nvSpPr>
          <p:spPr>
            <a:xfrm>
              <a:off x="0" y="685800"/>
              <a:ext cx="7239000" cy="459740"/>
            </a:xfrm>
            <a:prstGeom prst="rect">
              <a:avLst/>
            </a:prstGeom>
            <a:solidFill>
              <a:srgbClr val="604A7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Performance Levels</a:t>
              </a:r>
            </a:p>
          </p:txBody>
        </p:sp>
        <p:sp>
          <p:nvSpPr>
            <p:cNvPr id="177" name="Shape 177"/>
            <p:cNvSpPr/>
            <p:nvPr/>
          </p:nvSpPr>
          <p:spPr>
            <a:xfrm>
              <a:off x="233321" y="4465"/>
              <a:ext cx="735904"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78" name="Shape 178"/>
            <p:cNvSpPr/>
            <p:nvPr/>
          </p:nvSpPr>
          <p:spPr>
            <a:xfrm>
              <a:off x="2286000" y="4465"/>
              <a:ext cx="735903"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79" name="Shape 179"/>
            <p:cNvSpPr/>
            <p:nvPr/>
          </p:nvSpPr>
          <p:spPr>
            <a:xfrm>
              <a:off x="4343400" y="0"/>
              <a:ext cx="735903" cy="6858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80" name="Shape 180"/>
            <p:cNvSpPr/>
            <p:nvPr/>
          </p:nvSpPr>
          <p:spPr>
            <a:xfrm>
              <a:off x="6324600" y="4465"/>
              <a:ext cx="735903"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animBg="1" advAuto="0"/>
      <p:bldP spid="181"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xfrm>
            <a:off x="457200" y="345141"/>
            <a:ext cx="8229600" cy="1143001"/>
          </a:xfrm>
          <a:prstGeom prst="rect">
            <a:avLst/>
          </a:prstGeom>
        </p:spPr>
        <p:txBody>
          <a:bodyPr lIns="0" tIns="0" rIns="0" bIns="0"/>
          <a:lstStyle/>
          <a:p>
            <a:pPr lvl="0">
              <a:defRPr sz="1800"/>
            </a:pPr>
            <a:r>
              <a:rPr sz="4400"/>
              <a:t>Format of Design  </a:t>
            </a:r>
          </a:p>
        </p:txBody>
      </p:sp>
      <p:pic>
        <p:nvPicPr>
          <p:cNvPr id="186" name="image17.png"/>
          <p:cNvPicPr/>
          <p:nvPr/>
        </p:nvPicPr>
        <p:blipFill>
          <a:blip r:embed="rId3">
            <a:extLst/>
          </a:blip>
          <a:stretch>
            <a:fillRect/>
          </a:stretch>
        </p:blipFill>
        <p:spPr>
          <a:xfrm>
            <a:off x="228601" y="1246592"/>
            <a:ext cx="8783911" cy="4693899"/>
          </a:xfrm>
          <a:prstGeom prst="rect">
            <a:avLst/>
          </a:prstGeom>
          <a:ln>
            <a:round/>
          </a:ln>
        </p:spPr>
      </p:pic>
      <p:graphicFrame>
        <p:nvGraphicFramePr>
          <p:cNvPr id="187" name="Table 187"/>
          <p:cNvGraphicFramePr/>
          <p:nvPr/>
        </p:nvGraphicFramePr>
        <p:xfrm>
          <a:off x="738024" y="3378381"/>
          <a:ext cx="8158480" cy="1588322"/>
        </p:xfrm>
        <a:graphic>
          <a:graphicData uri="http://schemas.openxmlformats.org/drawingml/2006/table">
            <a:tbl>
              <a:tblPr bandRow="1">
                <a:tableStyleId>{4C3C2611-4C71-4FC5-86AE-919BDF0F9419}</a:tableStyleId>
              </a:tblPr>
              <a:tblGrid>
                <a:gridCol w="2039620"/>
                <a:gridCol w="2039620"/>
                <a:gridCol w="2039620"/>
                <a:gridCol w="2039620"/>
              </a:tblGrid>
              <a:tr h="1588322">
                <a:tc>
                  <a:txBody>
                    <a:bodyPr/>
                    <a:lstStyle/>
                    <a:p>
                      <a:pPr lvl="0" algn="l" defTabSz="457200">
                        <a:defRPr sz="1800" b="0" i="0"/>
                      </a:pPr>
                      <a:r>
                        <a:rPr sz="1200" b="1">
                          <a:latin typeface="Arial"/>
                          <a:ea typeface="Arial"/>
                          <a:cs typeface="Arial"/>
                          <a:sym typeface="Arial"/>
                        </a:rPr>
                        <a:t>Teacher rarely or never states or communicates with students about the learning target(s).</a:t>
                      </a:r>
                    </a:p>
                  </a:txBody>
                  <a:tcPr marL="38100" marR="38100" marT="38100" marB="3810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tc>
                  <a:txBody>
                    <a:bodyPr/>
                    <a:lstStyle/>
                    <a:p>
                      <a:pPr lvl="0" algn="l" defTabSz="457200">
                        <a:defRPr sz="1800" b="0" i="0"/>
                      </a:pPr>
                      <a:r>
                        <a:rPr sz="1200" b="1">
                          <a:latin typeface="Arial"/>
                          <a:ea typeface="Arial"/>
                          <a:cs typeface="Arial"/>
                          <a:sym typeface="Arial"/>
                        </a:rPr>
                        <a:t>Teacher states the learning target(s) at the beginning of each lesson.</a:t>
                      </a:r>
                    </a:p>
                  </a:txBody>
                  <a:tcPr marL="38100" marR="38100" marT="38100" marB="3810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tc>
                  <a:txBody>
                    <a:bodyPr/>
                    <a:lstStyle/>
                    <a:p>
                      <a:pPr lvl="0" algn="l" defTabSz="457200">
                        <a:defRPr sz="1800" b="0" i="0"/>
                      </a:pPr>
                      <a:r>
                        <a:rPr sz="1200" b="1">
                          <a:latin typeface="Arial"/>
                          <a:ea typeface="Arial"/>
                          <a:cs typeface="Arial"/>
                          <a:sym typeface="Arial"/>
                        </a:rPr>
                        <a:t>Teacher Communicates the learning target(s) through verbal and visual strategies and checks for understanding of what the target(s) are.</a:t>
                      </a:r>
                    </a:p>
                  </a:txBody>
                  <a:tcPr marL="38100" marR="38100" marT="38100" marB="3810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tc>
                  <a:txBody>
                    <a:bodyPr/>
                    <a:lstStyle/>
                    <a:p>
                      <a:pPr lvl="0" algn="l" defTabSz="457200">
                        <a:defRPr sz="1800" b="0" i="0"/>
                      </a:pPr>
                      <a:r>
                        <a:rPr sz="1200" b="1">
                          <a:latin typeface="Arial"/>
                          <a:ea typeface="Arial"/>
                          <a:cs typeface="Arial"/>
                          <a:sym typeface="Arial"/>
                        </a:rPr>
                        <a:t>Teacher Communicates the learning target(s) through verbal and visual strategies and checks for understanding of what the target(s) are and references the target throughout the lesson.</a:t>
                      </a:r>
                    </a:p>
                  </a:txBody>
                  <a:tcPr marL="38100" marR="38100" marT="38100" marB="3810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FF"/>
                    </a:solidFill>
                  </a:tcPr>
                </a:tc>
              </a:tr>
            </a:tbl>
          </a:graphicData>
        </a:graphic>
      </p:graphicFrame>
      <p:grpSp>
        <p:nvGrpSpPr>
          <p:cNvPr id="193" name="Group 193"/>
          <p:cNvGrpSpPr/>
          <p:nvPr/>
        </p:nvGrpSpPr>
        <p:grpSpPr>
          <a:xfrm>
            <a:off x="1147274" y="4840739"/>
            <a:ext cx="7239001" cy="1145541"/>
            <a:chOff x="0" y="0"/>
            <a:chExt cx="7239000" cy="1145540"/>
          </a:xfrm>
        </p:grpSpPr>
        <p:sp>
          <p:nvSpPr>
            <p:cNvPr id="188" name="Shape 188"/>
            <p:cNvSpPr/>
            <p:nvPr/>
          </p:nvSpPr>
          <p:spPr>
            <a:xfrm>
              <a:off x="0" y="685800"/>
              <a:ext cx="7239000" cy="459740"/>
            </a:xfrm>
            <a:prstGeom prst="rect">
              <a:avLst/>
            </a:prstGeom>
            <a:solidFill>
              <a:srgbClr val="604A7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Progressive Performance Level Language</a:t>
              </a:r>
            </a:p>
          </p:txBody>
        </p:sp>
        <p:sp>
          <p:nvSpPr>
            <p:cNvPr id="189" name="Shape 189"/>
            <p:cNvSpPr/>
            <p:nvPr/>
          </p:nvSpPr>
          <p:spPr>
            <a:xfrm>
              <a:off x="233321" y="4465"/>
              <a:ext cx="735904"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90" name="Shape 190"/>
            <p:cNvSpPr/>
            <p:nvPr/>
          </p:nvSpPr>
          <p:spPr>
            <a:xfrm>
              <a:off x="2286000" y="4465"/>
              <a:ext cx="735903"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91" name="Shape 191"/>
            <p:cNvSpPr/>
            <p:nvPr/>
          </p:nvSpPr>
          <p:spPr>
            <a:xfrm>
              <a:off x="4343400" y="0"/>
              <a:ext cx="735903" cy="6858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92" name="Shape 192"/>
            <p:cNvSpPr/>
            <p:nvPr/>
          </p:nvSpPr>
          <p:spPr>
            <a:xfrm>
              <a:off x="6324600" y="4465"/>
              <a:ext cx="735903"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P spid="193"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xfrm>
            <a:off x="457200" y="425823"/>
            <a:ext cx="8229600" cy="1143001"/>
          </a:xfrm>
          <a:prstGeom prst="rect">
            <a:avLst/>
          </a:prstGeom>
        </p:spPr>
        <p:txBody>
          <a:bodyPr lIns="0" tIns="0" rIns="0" bIns="0"/>
          <a:lstStyle/>
          <a:p>
            <a:pPr lvl="0">
              <a:defRPr sz="1800"/>
            </a:pPr>
            <a:r>
              <a:rPr sz="4400"/>
              <a:t>Format of Design  </a:t>
            </a:r>
          </a:p>
        </p:txBody>
      </p:sp>
      <p:pic>
        <p:nvPicPr>
          <p:cNvPr id="198" name="pasted-image.png"/>
          <p:cNvPicPr/>
          <p:nvPr/>
        </p:nvPicPr>
        <p:blipFill>
          <a:blip r:embed="rId3">
            <a:extLst/>
          </a:blip>
          <a:stretch>
            <a:fillRect/>
          </a:stretch>
        </p:blipFill>
        <p:spPr>
          <a:xfrm>
            <a:off x="140930" y="1379837"/>
            <a:ext cx="7028434" cy="3742035"/>
          </a:xfrm>
          <a:prstGeom prst="rect">
            <a:avLst/>
          </a:prstGeom>
          <a:ln w="12700">
            <a:miter lim="400000"/>
          </a:ln>
        </p:spPr>
      </p:pic>
      <p:pic>
        <p:nvPicPr>
          <p:cNvPr id="199" name="pasted-image.png"/>
          <p:cNvPicPr/>
          <p:nvPr/>
        </p:nvPicPr>
        <p:blipFill>
          <a:blip r:embed="rId4">
            <a:extLst/>
          </a:blip>
          <a:stretch>
            <a:fillRect/>
          </a:stretch>
        </p:blipFill>
        <p:spPr>
          <a:xfrm>
            <a:off x="1493326" y="1918330"/>
            <a:ext cx="6157348" cy="3742035"/>
          </a:xfrm>
          <a:prstGeom prst="rect">
            <a:avLst/>
          </a:prstGeom>
          <a:ln w="12700">
            <a:miter lim="400000"/>
          </a:ln>
        </p:spPr>
      </p:pic>
      <p:pic>
        <p:nvPicPr>
          <p:cNvPr id="200" name="pasted-image.png"/>
          <p:cNvPicPr/>
          <p:nvPr/>
        </p:nvPicPr>
        <p:blipFill>
          <a:blip r:embed="rId5">
            <a:extLst/>
          </a:blip>
          <a:stretch>
            <a:fillRect/>
          </a:stretch>
        </p:blipFill>
        <p:spPr>
          <a:xfrm>
            <a:off x="2538753" y="2398232"/>
            <a:ext cx="6157348" cy="359785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P spid="199" grpId="2" animBg="1" advAuto="0"/>
      <p:bldP spid="200"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13</a:t>
            </a:fld>
            <a:endParaRPr sz="1200">
              <a:solidFill>
                <a:srgbClr val="888888"/>
              </a:solidFill>
            </a:endParaRPr>
          </a:p>
        </p:txBody>
      </p:sp>
      <p:pic>
        <p:nvPicPr>
          <p:cNvPr id="205" name="droppedImage.png"/>
          <p:cNvPicPr/>
          <p:nvPr/>
        </p:nvPicPr>
        <p:blipFill>
          <a:blip r:embed="rId2">
            <a:extLst/>
          </a:blip>
          <a:stretch>
            <a:fillRect/>
          </a:stretch>
        </p:blipFill>
        <p:spPr>
          <a:xfrm>
            <a:off x="-72883" y="1043582"/>
            <a:ext cx="9011471" cy="4770780"/>
          </a:xfrm>
          <a:prstGeom prst="rect">
            <a:avLst/>
          </a:prstGeom>
          <a:ln w="12700">
            <a:miter lim="400000"/>
          </a:ln>
        </p:spPr>
      </p:pic>
      <p:sp>
        <p:nvSpPr>
          <p:cNvPr id="206" name="Shape 206"/>
          <p:cNvSpPr/>
          <p:nvPr/>
        </p:nvSpPr>
        <p:spPr>
          <a:xfrm>
            <a:off x="2795510" y="1485464"/>
            <a:ext cx="5805091" cy="4274345"/>
          </a:xfrm>
          <a:custGeom>
            <a:avLst/>
            <a:gdLst/>
            <a:ahLst/>
            <a:cxnLst>
              <a:cxn ang="0">
                <a:pos x="wd2" y="hd2"/>
              </a:cxn>
              <a:cxn ang="5400000">
                <a:pos x="wd2" y="hd2"/>
              </a:cxn>
              <a:cxn ang="10800000">
                <a:pos x="wd2" y="hd2"/>
              </a:cxn>
              <a:cxn ang="16200000">
                <a:pos x="wd2" y="hd2"/>
              </a:cxn>
            </a:cxnLst>
            <a:rect l="0" t="0" r="r" b="b"/>
            <a:pathLst>
              <a:path w="21600" h="21600" extrusionOk="0">
                <a:moveTo>
                  <a:pt x="2360" y="0"/>
                </a:moveTo>
                <a:cubicBezTo>
                  <a:pt x="2229" y="0"/>
                  <a:pt x="2124" y="144"/>
                  <a:pt x="2124" y="321"/>
                </a:cubicBezTo>
                <a:lnTo>
                  <a:pt x="2124" y="9567"/>
                </a:lnTo>
                <a:lnTo>
                  <a:pt x="0" y="10168"/>
                </a:lnTo>
                <a:lnTo>
                  <a:pt x="2124" y="10772"/>
                </a:lnTo>
                <a:lnTo>
                  <a:pt x="2124" y="21279"/>
                </a:lnTo>
                <a:cubicBezTo>
                  <a:pt x="2124" y="21456"/>
                  <a:pt x="2229" y="21600"/>
                  <a:pt x="2360" y="21600"/>
                </a:cubicBezTo>
                <a:lnTo>
                  <a:pt x="21364" y="21600"/>
                </a:lnTo>
                <a:cubicBezTo>
                  <a:pt x="21494" y="21600"/>
                  <a:pt x="21600" y="21456"/>
                  <a:pt x="21600" y="21279"/>
                </a:cubicBezTo>
                <a:lnTo>
                  <a:pt x="21600" y="321"/>
                </a:lnTo>
                <a:cubicBezTo>
                  <a:pt x="21600" y="144"/>
                  <a:pt x="21494" y="0"/>
                  <a:pt x="21364" y="0"/>
                </a:cubicBezTo>
                <a:lnTo>
                  <a:pt x="2360"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Designs lessons that  aligns to Standards (CCSS/GLCE/HSCE/CTE/IB/AP).</a:t>
            </a:r>
          </a:p>
          <a:p>
            <a:pPr marL="635000" lvl="0" indent="-317500">
              <a:buSzPct val="100000"/>
              <a:buChar char="•"/>
            </a:pPr>
            <a:r>
              <a:rPr>
                <a:latin typeface="+mn-lt"/>
                <a:ea typeface="+mn-ea"/>
                <a:cs typeface="+mn-cs"/>
                <a:sym typeface="Avenir Book"/>
              </a:rPr>
              <a:t>Link to broader purpose or transferable skill</a:t>
            </a:r>
          </a:p>
          <a:p>
            <a:pPr marL="635000" lvl="0" indent="-317500">
              <a:buSzPct val="100000"/>
              <a:buChar char="•"/>
            </a:pPr>
            <a:r>
              <a:rPr>
                <a:latin typeface="+mn-lt"/>
                <a:ea typeface="+mn-ea"/>
                <a:cs typeface="+mn-cs"/>
                <a:sym typeface="Avenir Book"/>
              </a:rPr>
              <a:t>Connection to previous and future lesson.</a:t>
            </a:r>
          </a:p>
          <a:p>
            <a:pPr lvl="0"/>
            <a:endParaRPr>
              <a:latin typeface="+mn-lt"/>
              <a:ea typeface="+mn-ea"/>
              <a:cs typeface="+mn-cs"/>
              <a:sym typeface="Avenir Book"/>
            </a:endParaRPr>
          </a:p>
          <a:p>
            <a:pPr lvl="0"/>
            <a:endParaRPr>
              <a:latin typeface="+mn-lt"/>
              <a:ea typeface="+mn-ea"/>
              <a:cs typeface="+mn-cs"/>
              <a:sym typeface="Avenir Book"/>
            </a:endParaRPr>
          </a:p>
          <a:p>
            <a:pPr lvl="0"/>
            <a:endParaRPr>
              <a:latin typeface="+mn-lt"/>
              <a:ea typeface="+mn-ea"/>
              <a:cs typeface="+mn-cs"/>
              <a:sym typeface="Avenir Book"/>
            </a:endParaRPr>
          </a:p>
          <a:p>
            <a:pPr marL="635000" lvl="0" indent="-317500">
              <a:buSzPct val="100000"/>
              <a:buChar char="•"/>
            </a:pPr>
            <a:r>
              <a:rPr>
                <a:latin typeface="+mn-lt"/>
                <a:ea typeface="+mn-ea"/>
                <a:cs typeface="+mn-cs"/>
                <a:sym typeface="Avenir Book"/>
              </a:rPr>
              <a:t>Learning target linked to standards and measurable.</a:t>
            </a:r>
          </a:p>
          <a:p>
            <a:pPr marL="635000" lvl="0" indent="-317500">
              <a:buSzPct val="100000"/>
              <a:buChar char="•"/>
            </a:pPr>
            <a:r>
              <a:rPr>
                <a:latin typeface="+mn-lt"/>
                <a:ea typeface="+mn-ea"/>
                <a:cs typeface="+mn-cs"/>
                <a:sym typeface="Avenir Book"/>
              </a:rPr>
              <a:t>Teaching points linked to knowledge of student learning needs.</a:t>
            </a:r>
          </a:p>
        </p:txBody>
      </p:sp>
      <p:sp>
        <p:nvSpPr>
          <p:cNvPr id="207" name="Shape 207"/>
          <p:cNvSpPr/>
          <p:nvPr/>
        </p:nvSpPr>
        <p:spPr>
          <a:xfrm>
            <a:off x="1044713" y="3234246"/>
            <a:ext cx="1712292"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Planning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2" animBg="1" advAuto="0"/>
      <p:bldP spid="20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14</a:t>
            </a:fld>
            <a:endParaRPr sz="1200">
              <a:solidFill>
                <a:srgbClr val="888888"/>
              </a:solidFill>
            </a:endParaRPr>
          </a:p>
        </p:txBody>
      </p:sp>
      <p:pic>
        <p:nvPicPr>
          <p:cNvPr id="210" name="droppedImage.png"/>
          <p:cNvPicPr/>
          <p:nvPr/>
        </p:nvPicPr>
        <p:blipFill>
          <a:blip r:embed="rId2">
            <a:extLst/>
          </a:blip>
          <a:stretch>
            <a:fillRect/>
          </a:stretch>
        </p:blipFill>
        <p:spPr>
          <a:xfrm>
            <a:off x="-72883" y="1043582"/>
            <a:ext cx="9011471" cy="4770780"/>
          </a:xfrm>
          <a:prstGeom prst="rect">
            <a:avLst/>
          </a:prstGeom>
          <a:ln w="12700">
            <a:miter lim="400000"/>
          </a:ln>
        </p:spPr>
      </p:pic>
      <p:sp>
        <p:nvSpPr>
          <p:cNvPr id="211" name="Shape 211"/>
          <p:cNvSpPr/>
          <p:nvPr/>
        </p:nvSpPr>
        <p:spPr>
          <a:xfrm>
            <a:off x="2809400" y="2878590"/>
            <a:ext cx="5791201" cy="1432323"/>
          </a:xfrm>
          <a:custGeom>
            <a:avLst/>
            <a:gdLst/>
            <a:ahLst/>
            <a:cxnLst>
              <a:cxn ang="0">
                <a:pos x="wd2" y="hd2"/>
              </a:cxn>
              <a:cxn ang="5400000">
                <a:pos x="wd2" y="hd2"/>
              </a:cxn>
              <a:cxn ang="10800000">
                <a:pos x="wd2" y="hd2"/>
              </a:cxn>
              <a:cxn ang="16200000">
                <a:pos x="wd2" y="hd2"/>
              </a:cxn>
            </a:cxnLst>
            <a:rect l="0" t="0" r="r" b="b"/>
            <a:pathLst>
              <a:path w="21600" h="21600" extrusionOk="0">
                <a:moveTo>
                  <a:pt x="2314" y="0"/>
                </a:moveTo>
                <a:cubicBezTo>
                  <a:pt x="2183" y="0"/>
                  <a:pt x="2077" y="429"/>
                  <a:pt x="2077" y="958"/>
                </a:cubicBezTo>
                <a:lnTo>
                  <a:pt x="2077" y="8104"/>
                </a:lnTo>
                <a:lnTo>
                  <a:pt x="0" y="9905"/>
                </a:lnTo>
                <a:lnTo>
                  <a:pt x="2077" y="11701"/>
                </a:lnTo>
                <a:lnTo>
                  <a:pt x="2077" y="20642"/>
                </a:lnTo>
                <a:cubicBezTo>
                  <a:pt x="2077" y="21171"/>
                  <a:pt x="2183" y="21600"/>
                  <a:pt x="2314" y="21600"/>
                </a:cubicBezTo>
                <a:lnTo>
                  <a:pt x="21363" y="21600"/>
                </a:lnTo>
                <a:cubicBezTo>
                  <a:pt x="21494" y="21600"/>
                  <a:pt x="21600" y="21171"/>
                  <a:pt x="21600" y="20642"/>
                </a:cubicBezTo>
                <a:lnTo>
                  <a:pt x="21600" y="958"/>
                </a:lnTo>
                <a:cubicBezTo>
                  <a:pt x="21600" y="429"/>
                  <a:pt x="21494" y="0"/>
                  <a:pt x="21363" y="0"/>
                </a:cubicBezTo>
                <a:lnTo>
                  <a:pt x="2314"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Ensures students understand the purpose.</a:t>
            </a:r>
          </a:p>
          <a:p>
            <a:pPr marL="635000" lvl="0" indent="-317500">
              <a:buSzPct val="100000"/>
              <a:buChar char="•"/>
            </a:pPr>
            <a:r>
              <a:rPr>
                <a:latin typeface="+mn-lt"/>
                <a:ea typeface="+mn-ea"/>
                <a:cs typeface="+mn-cs"/>
                <a:sym typeface="Avenir Book"/>
              </a:rPr>
              <a:t>Provides opportunities for students to reflect upon their learning in relationship to the success criteria.</a:t>
            </a:r>
          </a:p>
        </p:txBody>
      </p:sp>
      <p:sp>
        <p:nvSpPr>
          <p:cNvPr id="212" name="Shape 212"/>
          <p:cNvSpPr/>
          <p:nvPr/>
        </p:nvSpPr>
        <p:spPr>
          <a:xfrm>
            <a:off x="1044713" y="3311098"/>
            <a:ext cx="1712292"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Instruction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2" animBg="1" advAuto="0"/>
      <p:bldP spid="212"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asted-image.png"/>
          <p:cNvPicPr/>
          <p:nvPr/>
        </p:nvPicPr>
        <p:blipFill>
          <a:blip r:embed="rId3">
            <a:extLst/>
          </a:blip>
          <a:stretch>
            <a:fillRect/>
          </a:stretch>
        </p:blipFill>
        <p:spPr>
          <a:xfrm>
            <a:off x="-33651" y="695693"/>
            <a:ext cx="9211302" cy="5314214"/>
          </a:xfrm>
          <a:prstGeom prst="rect">
            <a:avLst/>
          </a:prstGeom>
          <a:ln w="12700">
            <a:miter lim="400000"/>
          </a:ln>
        </p:spPr>
      </p:pic>
      <p:sp>
        <p:nvSpPr>
          <p:cNvPr id="215" name="Shape 215"/>
          <p:cNvSpPr/>
          <p:nvPr/>
        </p:nvSpPr>
        <p:spPr>
          <a:xfrm>
            <a:off x="38100" y="970859"/>
            <a:ext cx="9067800" cy="4144343"/>
          </a:xfrm>
          <a:prstGeom prst="roundRect">
            <a:avLst>
              <a:gd name="adj" fmla="val 4597"/>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16" name="Shape 216"/>
          <p:cNvSpPr/>
          <p:nvPr/>
        </p:nvSpPr>
        <p:spPr>
          <a:xfrm>
            <a:off x="38100" y="4999909"/>
            <a:ext cx="9067800" cy="984552"/>
          </a:xfrm>
          <a:prstGeom prst="roundRect">
            <a:avLst>
              <a:gd name="adj" fmla="val 19349"/>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17" name="Shape 217"/>
          <p:cNvSpPr/>
          <p:nvPr/>
        </p:nvSpPr>
        <p:spPr>
          <a:xfrm>
            <a:off x="3084400" y="1919757"/>
            <a:ext cx="5496323" cy="2381251"/>
          </a:xfrm>
          <a:custGeom>
            <a:avLst/>
            <a:gdLst/>
            <a:ahLst/>
            <a:cxnLst>
              <a:cxn ang="0">
                <a:pos x="wd2" y="hd2"/>
              </a:cxn>
              <a:cxn ang="5400000">
                <a:pos x="wd2" y="hd2"/>
              </a:cxn>
              <a:cxn ang="10800000">
                <a:pos x="wd2" y="hd2"/>
              </a:cxn>
              <a:cxn ang="16200000">
                <a:pos x="wd2" y="hd2"/>
              </a:cxn>
            </a:cxnLst>
            <a:rect l="0" t="0" r="r" b="b"/>
            <a:pathLst>
              <a:path w="21600" h="21600" extrusionOk="0">
                <a:moveTo>
                  <a:pt x="1279" y="0"/>
                </a:moveTo>
                <a:cubicBezTo>
                  <a:pt x="1141" y="0"/>
                  <a:pt x="1029" y="258"/>
                  <a:pt x="1029" y="576"/>
                </a:cubicBezTo>
                <a:lnTo>
                  <a:pt x="1029" y="9324"/>
                </a:lnTo>
                <a:lnTo>
                  <a:pt x="0" y="10408"/>
                </a:lnTo>
                <a:lnTo>
                  <a:pt x="1029" y="11488"/>
                </a:lnTo>
                <a:lnTo>
                  <a:pt x="1029" y="21024"/>
                </a:lnTo>
                <a:cubicBezTo>
                  <a:pt x="1029" y="21342"/>
                  <a:pt x="1141" y="21600"/>
                  <a:pt x="1279" y="21600"/>
                </a:cubicBezTo>
                <a:lnTo>
                  <a:pt x="21350" y="21600"/>
                </a:lnTo>
                <a:cubicBezTo>
                  <a:pt x="21488" y="21600"/>
                  <a:pt x="21600" y="21342"/>
                  <a:pt x="21600" y="21024"/>
                </a:cubicBezTo>
                <a:lnTo>
                  <a:pt x="21600" y="576"/>
                </a:lnTo>
                <a:cubicBezTo>
                  <a:pt x="21600" y="258"/>
                  <a:pt x="21488" y="0"/>
                  <a:pt x="21350" y="0"/>
                </a:cubicBezTo>
                <a:lnTo>
                  <a:pt x="1279"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All students have opportunities to demonstrate learning. </a:t>
            </a:r>
          </a:p>
          <a:p>
            <a:pPr marL="635000" lvl="0" indent="-317500">
              <a:buSzPct val="100000"/>
              <a:buChar char="•"/>
            </a:pPr>
            <a:r>
              <a:rPr>
                <a:latin typeface="+mn-lt"/>
                <a:ea typeface="+mn-ea"/>
                <a:cs typeface="+mn-cs"/>
                <a:sym typeface="Avenir Book"/>
              </a:rPr>
              <a:t>The teacher has a system to gather and record assessment information. </a:t>
            </a:r>
          </a:p>
          <a:p>
            <a:pPr marL="635000" lvl="0" indent="-317500">
              <a:buSzPct val="100000"/>
              <a:buChar char="•"/>
            </a:pPr>
            <a:r>
              <a:rPr>
                <a:latin typeface="+mn-lt"/>
                <a:ea typeface="+mn-ea"/>
                <a:cs typeface="+mn-cs"/>
                <a:sym typeface="Avenir Book"/>
              </a:rPr>
              <a:t>Variety of ways to collect assessment data. </a:t>
            </a:r>
          </a:p>
          <a:p>
            <a:pPr marL="635000" lvl="0" indent="-317500">
              <a:buSzPct val="100000"/>
              <a:buChar char="•"/>
            </a:pPr>
            <a:r>
              <a:rPr>
                <a:latin typeface="+mn-lt"/>
                <a:ea typeface="+mn-ea"/>
                <a:cs typeface="+mn-cs"/>
                <a:sym typeface="Avenir Book"/>
              </a:rPr>
              <a:t>All students have self-assessment opportunities. </a:t>
            </a:r>
          </a:p>
        </p:txBody>
      </p:sp>
      <p:sp>
        <p:nvSpPr>
          <p:cNvPr id="218" name="Shape 218"/>
          <p:cNvSpPr/>
          <p:nvPr/>
        </p:nvSpPr>
        <p:spPr>
          <a:xfrm>
            <a:off x="1303130" y="2797476"/>
            <a:ext cx="1712292" cy="491109"/>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Assessments</a:t>
            </a:r>
          </a:p>
        </p:txBody>
      </p:sp>
      <p:sp>
        <p:nvSpPr>
          <p:cNvPr id="219" name="Shape 219"/>
          <p:cNvSpPr/>
          <p:nvPr/>
        </p:nvSpPr>
        <p:spPr>
          <a:xfrm>
            <a:off x="3152180" y="5091738"/>
            <a:ext cx="5360195" cy="800894"/>
          </a:xfrm>
          <a:custGeom>
            <a:avLst/>
            <a:gdLst/>
            <a:ahLst/>
            <a:cxnLst>
              <a:cxn ang="0">
                <a:pos x="wd2" y="hd2"/>
              </a:cxn>
              <a:cxn ang="5400000">
                <a:pos x="wd2" y="hd2"/>
              </a:cxn>
              <a:cxn ang="10800000">
                <a:pos x="wd2" y="hd2"/>
              </a:cxn>
              <a:cxn ang="16200000">
                <a:pos x="wd2" y="hd2"/>
              </a:cxn>
            </a:cxnLst>
            <a:rect l="0" t="0" r="r" b="b"/>
            <a:pathLst>
              <a:path w="21600" h="21600" extrusionOk="0">
                <a:moveTo>
                  <a:pt x="1558" y="0"/>
                </a:moveTo>
                <a:cubicBezTo>
                  <a:pt x="1416" y="0"/>
                  <a:pt x="1302" y="767"/>
                  <a:pt x="1302" y="1713"/>
                </a:cubicBezTo>
                <a:lnTo>
                  <a:pt x="1302" y="8467"/>
                </a:lnTo>
                <a:lnTo>
                  <a:pt x="0" y="11881"/>
                </a:lnTo>
                <a:lnTo>
                  <a:pt x="1302" y="15306"/>
                </a:lnTo>
                <a:lnTo>
                  <a:pt x="1302" y="19887"/>
                </a:lnTo>
                <a:cubicBezTo>
                  <a:pt x="1302" y="20833"/>
                  <a:pt x="1416" y="21600"/>
                  <a:pt x="1558" y="21600"/>
                </a:cubicBezTo>
                <a:lnTo>
                  <a:pt x="21344" y="21600"/>
                </a:lnTo>
                <a:cubicBezTo>
                  <a:pt x="21485" y="21600"/>
                  <a:pt x="21600" y="20833"/>
                  <a:pt x="21600" y="19887"/>
                </a:cubicBezTo>
                <a:lnTo>
                  <a:pt x="21600" y="1713"/>
                </a:lnTo>
                <a:cubicBezTo>
                  <a:pt x="21600" y="767"/>
                  <a:pt x="21485" y="0"/>
                  <a:pt x="21344" y="0"/>
                </a:cubicBezTo>
                <a:lnTo>
                  <a:pt x="1558"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Instructional decisions reflect use of data. </a:t>
            </a:r>
          </a:p>
          <a:p>
            <a:pPr marL="635000" lvl="0" indent="-317500">
              <a:buSzPct val="100000"/>
              <a:buChar char="•"/>
            </a:pPr>
            <a:r>
              <a:rPr>
                <a:latin typeface="+mn-lt"/>
                <a:ea typeface="+mn-ea"/>
                <a:cs typeface="+mn-cs"/>
                <a:sym typeface="Avenir Book"/>
              </a:rPr>
              <a:t>Targeted feedback to students.</a:t>
            </a:r>
          </a:p>
        </p:txBody>
      </p:sp>
      <p:sp>
        <p:nvSpPr>
          <p:cNvPr id="220" name="Shape 220"/>
          <p:cNvSpPr/>
          <p:nvPr/>
        </p:nvSpPr>
        <p:spPr>
          <a:xfrm>
            <a:off x="1421157" y="5246631"/>
            <a:ext cx="1712292"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Adjustments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15"/>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5" nodeType="afterEffect">
                                  <p:stCondLst>
                                    <p:cond delay="0"/>
                                  </p:stCondLst>
                                  <p:iterate>
                                    <p:tmAbs val="0"/>
                                  </p:iterate>
                                  <p:childTnLst>
                                    <p:set>
                                      <p:cBhvr>
                                        <p:cTn id="21" fill="hold">
                                          <p:stCondLst>
                                            <p:cond delay="0"/>
                                          </p:stCondLst>
                                        </p:cTn>
                                        <p:tgtEl>
                                          <p:spTgt spid="217"/>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8" nodeType="clickEffect">
                                  <p:stCondLst>
                                    <p:cond delay="0"/>
                                  </p:stCondLst>
                                  <p:iterate>
                                    <p:tmAbs val="0"/>
                                  </p:iterate>
                                  <p:childTnLst>
                                    <p:set>
                                      <p:cBhvr>
                                        <p:cTn id="32" fill="hold"/>
                                        <p:tgtEl>
                                          <p:spTgt spid="2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9" nodeType="clickEffect">
                                  <p:stCondLst>
                                    <p:cond delay="0"/>
                                  </p:stCondLst>
                                  <p:iterate>
                                    <p:tmAbs val="0"/>
                                  </p:iterate>
                                  <p:childTnLst>
                                    <p:set>
                                      <p:cBhvr>
                                        <p:cTn id="36"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P spid="215" grpId="4" animBg="1" advAuto="0"/>
      <p:bldP spid="216" grpId="7" animBg="1" advAuto="0"/>
      <p:bldP spid="217" grpId="3" animBg="1" advAuto="0"/>
      <p:bldP spid="217" grpId="5" animBg="1" advAuto="0"/>
      <p:bldP spid="218" grpId="2" animBg="1" advAuto="0"/>
      <p:bldP spid="218" grpId="6" animBg="1" advAuto="0"/>
      <p:bldP spid="219" grpId="9" animBg="1" advAuto="0"/>
      <p:bldP spid="220" grpId="8"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asted-image.png"/>
          <p:cNvPicPr/>
          <p:nvPr/>
        </p:nvPicPr>
        <p:blipFill>
          <a:blip r:embed="rId3">
            <a:extLst/>
          </a:blip>
          <a:stretch>
            <a:fillRect/>
          </a:stretch>
        </p:blipFill>
        <p:spPr>
          <a:xfrm>
            <a:off x="-85596" y="-57597"/>
            <a:ext cx="9331464" cy="6194301"/>
          </a:xfrm>
          <a:prstGeom prst="rect">
            <a:avLst/>
          </a:prstGeom>
          <a:ln w="12700">
            <a:miter lim="400000"/>
          </a:ln>
        </p:spPr>
      </p:pic>
      <p:sp>
        <p:nvSpPr>
          <p:cNvPr id="225" name="Shape 225"/>
          <p:cNvSpPr/>
          <p:nvPr/>
        </p:nvSpPr>
        <p:spPr>
          <a:xfrm>
            <a:off x="38100" y="434146"/>
            <a:ext cx="9105900" cy="1947484"/>
          </a:xfrm>
          <a:prstGeom prst="roundRect">
            <a:avLst>
              <a:gd name="adj" fmla="val 9782"/>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26" name="Shape 226"/>
          <p:cNvSpPr/>
          <p:nvPr/>
        </p:nvSpPr>
        <p:spPr>
          <a:xfrm>
            <a:off x="19049" y="2353227"/>
            <a:ext cx="9105901" cy="2935495"/>
          </a:xfrm>
          <a:prstGeom prst="roundRect">
            <a:avLst>
              <a:gd name="adj" fmla="val 6490"/>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27" name="Shape 227"/>
          <p:cNvSpPr/>
          <p:nvPr/>
        </p:nvSpPr>
        <p:spPr>
          <a:xfrm>
            <a:off x="19049" y="5217163"/>
            <a:ext cx="9105901" cy="889432"/>
          </a:xfrm>
          <a:prstGeom prst="roundRect">
            <a:avLst>
              <a:gd name="adj" fmla="val 21418"/>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28" name="Shape 228"/>
          <p:cNvSpPr/>
          <p:nvPr/>
        </p:nvSpPr>
        <p:spPr>
          <a:xfrm>
            <a:off x="3180842" y="560560"/>
            <a:ext cx="5217716" cy="1694657"/>
          </a:xfrm>
          <a:custGeom>
            <a:avLst/>
            <a:gdLst/>
            <a:ahLst/>
            <a:cxnLst>
              <a:cxn ang="0">
                <a:pos x="wd2" y="hd2"/>
              </a:cxn>
              <a:cxn ang="5400000">
                <a:pos x="wd2" y="hd2"/>
              </a:cxn>
              <a:cxn ang="10800000">
                <a:pos x="wd2" y="hd2"/>
              </a:cxn>
              <a:cxn ang="16200000">
                <a:pos x="wd2" y="hd2"/>
              </a:cxn>
            </a:cxnLst>
            <a:rect l="0" t="0" r="r" b="b"/>
            <a:pathLst>
              <a:path w="21600" h="21600" extrusionOk="0">
                <a:moveTo>
                  <a:pt x="1600" y="0"/>
                </a:moveTo>
                <a:cubicBezTo>
                  <a:pt x="1455" y="0"/>
                  <a:pt x="1337" y="362"/>
                  <a:pt x="1337" y="809"/>
                </a:cubicBezTo>
                <a:lnTo>
                  <a:pt x="1337" y="8569"/>
                </a:lnTo>
                <a:lnTo>
                  <a:pt x="0" y="10188"/>
                </a:lnTo>
                <a:lnTo>
                  <a:pt x="1337" y="11807"/>
                </a:lnTo>
                <a:lnTo>
                  <a:pt x="1337" y="20791"/>
                </a:lnTo>
                <a:cubicBezTo>
                  <a:pt x="1337" y="21238"/>
                  <a:pt x="1455" y="21600"/>
                  <a:pt x="1600" y="21600"/>
                </a:cubicBezTo>
                <a:lnTo>
                  <a:pt x="21337" y="21600"/>
                </a:lnTo>
                <a:cubicBezTo>
                  <a:pt x="21482" y="21600"/>
                  <a:pt x="21600" y="21238"/>
                  <a:pt x="21600" y="20791"/>
                </a:cubicBezTo>
                <a:lnTo>
                  <a:pt x="21600" y="809"/>
                </a:lnTo>
                <a:cubicBezTo>
                  <a:pt x="21600" y="362"/>
                  <a:pt x="21482" y="0"/>
                  <a:pt x="21337" y="0"/>
                </a:cubicBezTo>
                <a:lnTo>
                  <a:pt x="1600"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Reflects thinking and work of the discipline and CCSS.</a:t>
            </a:r>
          </a:p>
          <a:p>
            <a:pPr marL="635000" lvl="0" indent="-317500">
              <a:buSzPct val="100000"/>
              <a:buChar char="•"/>
            </a:pPr>
            <a:r>
              <a:rPr>
                <a:latin typeface="+mn-lt"/>
                <a:ea typeface="+mn-ea"/>
                <a:cs typeface="+mn-cs"/>
                <a:sym typeface="Avenir Book"/>
              </a:rPr>
              <a:t>Student-owned.</a:t>
            </a:r>
          </a:p>
        </p:txBody>
      </p:sp>
      <p:sp>
        <p:nvSpPr>
          <p:cNvPr id="229" name="Shape 229"/>
          <p:cNvSpPr/>
          <p:nvPr/>
        </p:nvSpPr>
        <p:spPr>
          <a:xfrm>
            <a:off x="1084935" y="1111551"/>
            <a:ext cx="2074605"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Intellectual Work</a:t>
            </a:r>
          </a:p>
        </p:txBody>
      </p:sp>
      <p:sp>
        <p:nvSpPr>
          <p:cNvPr id="230" name="Shape 230"/>
          <p:cNvSpPr/>
          <p:nvPr/>
        </p:nvSpPr>
        <p:spPr>
          <a:xfrm>
            <a:off x="3318885" y="2998749"/>
            <a:ext cx="5043489" cy="1803401"/>
          </a:xfrm>
          <a:custGeom>
            <a:avLst/>
            <a:gdLst/>
            <a:ahLst/>
            <a:cxnLst>
              <a:cxn ang="0">
                <a:pos x="wd2" y="hd2"/>
              </a:cxn>
              <a:cxn ang="5400000">
                <a:pos x="wd2" y="hd2"/>
              </a:cxn>
              <a:cxn ang="10800000">
                <a:pos x="wd2" y="hd2"/>
              </a:cxn>
              <a:cxn ang="16200000">
                <a:pos x="wd2" y="hd2"/>
              </a:cxn>
            </a:cxnLst>
            <a:rect l="0" t="0" r="r" b="b"/>
            <a:pathLst>
              <a:path w="21600" h="21600" extrusionOk="0">
                <a:moveTo>
                  <a:pt x="1656" y="0"/>
                </a:moveTo>
                <a:cubicBezTo>
                  <a:pt x="1505" y="0"/>
                  <a:pt x="1384" y="341"/>
                  <a:pt x="1384" y="761"/>
                </a:cubicBezTo>
                <a:lnTo>
                  <a:pt x="1384" y="8052"/>
                </a:lnTo>
                <a:lnTo>
                  <a:pt x="0" y="9574"/>
                </a:lnTo>
                <a:lnTo>
                  <a:pt x="1384" y="11095"/>
                </a:lnTo>
                <a:lnTo>
                  <a:pt x="1384" y="20839"/>
                </a:lnTo>
                <a:cubicBezTo>
                  <a:pt x="1384" y="21259"/>
                  <a:pt x="1505" y="21600"/>
                  <a:pt x="1656" y="21600"/>
                </a:cubicBezTo>
                <a:lnTo>
                  <a:pt x="21328" y="21600"/>
                </a:lnTo>
                <a:cubicBezTo>
                  <a:pt x="21478" y="21600"/>
                  <a:pt x="21600" y="21259"/>
                  <a:pt x="21600" y="20839"/>
                </a:cubicBezTo>
                <a:lnTo>
                  <a:pt x="21600" y="761"/>
                </a:lnTo>
                <a:cubicBezTo>
                  <a:pt x="21600" y="341"/>
                  <a:pt x="21478" y="0"/>
                  <a:pt x="21328" y="0"/>
                </a:cubicBezTo>
                <a:lnTo>
                  <a:pt x="1656"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Supports equitable access and expectations that all participate.</a:t>
            </a:r>
          </a:p>
          <a:p>
            <a:pPr marL="635000" lvl="0" indent="-317500">
              <a:buSzPct val="100000"/>
              <a:buChar char="•"/>
            </a:pPr>
            <a:r>
              <a:rPr>
                <a:latin typeface="+mn-lt"/>
                <a:ea typeface="+mn-ea"/>
                <a:cs typeface="+mn-cs"/>
                <a:sym typeface="Avenir Book"/>
              </a:rPr>
              <a:t>Capitalize on the learning needs of students (academic background, life experiences, culture and language).</a:t>
            </a:r>
          </a:p>
        </p:txBody>
      </p:sp>
      <p:sp>
        <p:nvSpPr>
          <p:cNvPr id="231" name="Shape 231"/>
          <p:cNvSpPr/>
          <p:nvPr/>
        </p:nvSpPr>
        <p:spPr>
          <a:xfrm>
            <a:off x="492047" y="3512417"/>
            <a:ext cx="2754736"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Engagement Strategies</a:t>
            </a:r>
          </a:p>
        </p:txBody>
      </p:sp>
      <p:sp>
        <p:nvSpPr>
          <p:cNvPr id="232" name="Shape 232"/>
          <p:cNvSpPr/>
          <p:nvPr/>
        </p:nvSpPr>
        <p:spPr>
          <a:xfrm>
            <a:off x="3350962" y="5249711"/>
            <a:ext cx="5043489" cy="800895"/>
          </a:xfrm>
          <a:custGeom>
            <a:avLst/>
            <a:gdLst/>
            <a:ahLst/>
            <a:cxnLst>
              <a:cxn ang="0">
                <a:pos x="wd2" y="hd2"/>
              </a:cxn>
              <a:cxn ang="5400000">
                <a:pos x="wd2" y="hd2"/>
              </a:cxn>
              <a:cxn ang="10800000">
                <a:pos x="wd2" y="hd2"/>
              </a:cxn>
              <a:cxn ang="16200000">
                <a:pos x="wd2" y="hd2"/>
              </a:cxn>
            </a:cxnLst>
            <a:rect l="0" t="0" r="r" b="b"/>
            <a:pathLst>
              <a:path w="21600" h="21600" extrusionOk="0">
                <a:moveTo>
                  <a:pt x="1656" y="0"/>
                </a:moveTo>
                <a:cubicBezTo>
                  <a:pt x="1505" y="0"/>
                  <a:pt x="1384" y="767"/>
                  <a:pt x="1384" y="1713"/>
                </a:cubicBezTo>
                <a:lnTo>
                  <a:pt x="1384" y="8467"/>
                </a:lnTo>
                <a:lnTo>
                  <a:pt x="0" y="11881"/>
                </a:lnTo>
                <a:lnTo>
                  <a:pt x="1384" y="15306"/>
                </a:lnTo>
                <a:lnTo>
                  <a:pt x="1384" y="19887"/>
                </a:lnTo>
                <a:cubicBezTo>
                  <a:pt x="1384" y="20833"/>
                  <a:pt x="1505" y="21600"/>
                  <a:pt x="1656" y="21600"/>
                </a:cubicBezTo>
                <a:lnTo>
                  <a:pt x="21328" y="21600"/>
                </a:lnTo>
                <a:cubicBezTo>
                  <a:pt x="21478" y="21600"/>
                  <a:pt x="21600" y="20833"/>
                  <a:pt x="21600" y="19887"/>
                </a:cubicBezTo>
                <a:lnTo>
                  <a:pt x="21600" y="1713"/>
                </a:lnTo>
                <a:cubicBezTo>
                  <a:pt x="21600" y="767"/>
                  <a:pt x="21478" y="0"/>
                  <a:pt x="21328" y="0"/>
                </a:cubicBezTo>
                <a:lnTo>
                  <a:pt x="1656"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marL="635000" indent="-317500">
              <a:buSzPct val="100000"/>
              <a:buChar char="•"/>
              <a:defRPr>
                <a:latin typeface="+mn-lt"/>
                <a:ea typeface="+mn-ea"/>
                <a:cs typeface="+mn-cs"/>
                <a:sym typeface="Avenir Book"/>
              </a:defRPr>
            </a:lvl1pPr>
          </a:lstStyle>
          <a:p>
            <a:pPr lvl="0"/>
            <a:r>
              <a:t>Opportunities for students to develop, test, and refine their thinking.</a:t>
            </a:r>
          </a:p>
        </p:txBody>
      </p:sp>
      <p:sp>
        <p:nvSpPr>
          <p:cNvPr id="233" name="Shape 233"/>
          <p:cNvSpPr/>
          <p:nvPr/>
        </p:nvSpPr>
        <p:spPr>
          <a:xfrm>
            <a:off x="2651348" y="5455517"/>
            <a:ext cx="678312"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Talk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25"/>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5" nodeType="afterEffect">
                                  <p:stCondLst>
                                    <p:cond delay="0"/>
                                  </p:stCondLst>
                                  <p:iterate>
                                    <p:tmAbs val="0"/>
                                  </p:iterate>
                                  <p:childTnLst>
                                    <p:set>
                                      <p:cBhvr>
                                        <p:cTn id="21" fill="hold">
                                          <p:stCondLst>
                                            <p:cond delay="0"/>
                                          </p:stCondLst>
                                        </p:cTn>
                                        <p:tgtEl>
                                          <p:spTgt spid="229"/>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8" nodeType="clickEffect">
                                  <p:stCondLst>
                                    <p:cond delay="0"/>
                                  </p:stCondLst>
                                  <p:iterate>
                                    <p:tmAbs val="0"/>
                                  </p:iterate>
                                  <p:childTnLst>
                                    <p:set>
                                      <p:cBhvr>
                                        <p:cTn id="32" fill="hold"/>
                                        <p:tgtEl>
                                          <p:spTgt spid="2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9" nodeType="clickEffect">
                                  <p:stCondLst>
                                    <p:cond delay="0"/>
                                  </p:stCondLst>
                                  <p:iterate>
                                    <p:tmAbs val="0"/>
                                  </p:iterate>
                                  <p:childTnLst>
                                    <p:set>
                                      <p:cBhvr>
                                        <p:cTn id="36" fill="hold"/>
                                        <p:tgtEl>
                                          <p:spTgt spid="2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0" nodeType="clickEffect">
                                  <p:stCondLst>
                                    <p:cond delay="0"/>
                                  </p:stCondLst>
                                  <p:iterate>
                                    <p:tmAbs val="0"/>
                                  </p:iterate>
                                  <p:childTnLst>
                                    <p:set>
                                      <p:cBhvr>
                                        <p:cTn id="40" fill="hold">
                                          <p:stCondLst>
                                            <p:cond delay="0"/>
                                          </p:stCondLst>
                                        </p:cTn>
                                        <p:tgtEl>
                                          <p:spTgt spid="226"/>
                                        </p:tgtEl>
                                        <p:attrNameLst>
                                          <p:attrName>style.visibility</p:attrName>
                                        </p:attrNameLst>
                                      </p:cBhvr>
                                      <p:to>
                                        <p:strVal val="hidden"/>
                                      </p:to>
                                    </p:set>
                                  </p:childTnLst>
                                </p:cTn>
                              </p:par>
                            </p:childTnLst>
                          </p:cTn>
                        </p:par>
                        <p:par>
                          <p:cTn id="41" fill="hold">
                            <p:stCondLst>
                              <p:cond delay="0"/>
                            </p:stCondLst>
                            <p:childTnLst>
                              <p:par>
                                <p:cTn id="42" presetID="1" presetClass="exit" presetSubtype="0" fill="hold" grpId="11" nodeType="afterEffect">
                                  <p:stCondLst>
                                    <p:cond delay="0"/>
                                  </p:stCondLst>
                                  <p:iterate>
                                    <p:tmAbs val="0"/>
                                  </p:iterate>
                                  <p:childTnLst>
                                    <p:set>
                                      <p:cBhvr>
                                        <p:cTn id="43" fill="hold">
                                          <p:stCondLst>
                                            <p:cond delay="0"/>
                                          </p:stCondLst>
                                        </p:cTn>
                                        <p:tgtEl>
                                          <p:spTgt spid="230"/>
                                        </p:tgtEl>
                                        <p:attrNameLst>
                                          <p:attrName>style.visibility</p:attrName>
                                        </p:attrNameLst>
                                      </p:cBhvr>
                                      <p:to>
                                        <p:strVal val="hidden"/>
                                      </p:to>
                                    </p:set>
                                  </p:childTnLst>
                                </p:cTn>
                              </p:par>
                            </p:childTnLst>
                          </p:cTn>
                        </p:par>
                        <p:par>
                          <p:cTn id="44" fill="hold">
                            <p:stCondLst>
                              <p:cond delay="0"/>
                            </p:stCondLst>
                            <p:childTnLst>
                              <p:par>
                                <p:cTn id="45" presetID="1" presetClass="exit" presetSubtype="0" fill="hold" grpId="12" nodeType="afterEffect">
                                  <p:stCondLst>
                                    <p:cond delay="0"/>
                                  </p:stCondLst>
                                  <p:iterate>
                                    <p:tmAbs val="0"/>
                                  </p:iterate>
                                  <p:childTnLst>
                                    <p:set>
                                      <p:cBhvr>
                                        <p:cTn id="46" fill="hold">
                                          <p:stCondLst>
                                            <p:cond delay="0"/>
                                          </p:stCondLst>
                                        </p:cTn>
                                        <p:tgtEl>
                                          <p:spTgt spid="2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3" nodeType="clickEffect">
                                  <p:stCondLst>
                                    <p:cond delay="0"/>
                                  </p:stCondLst>
                                  <p:iterate>
                                    <p:tmAbs val="0"/>
                                  </p:iterate>
                                  <p:childTnLst>
                                    <p:set>
                                      <p:cBhvr>
                                        <p:cTn id="50" fill="hold"/>
                                        <p:tgtEl>
                                          <p:spTgt spid="2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4" nodeType="clickEffect">
                                  <p:stCondLst>
                                    <p:cond delay="0"/>
                                  </p:stCondLst>
                                  <p:iterate>
                                    <p:tmAbs val="0"/>
                                  </p:iterate>
                                  <p:childTnLst>
                                    <p:set>
                                      <p:cBhvr>
                                        <p:cTn id="54" fill="hold"/>
                                        <p:tgtEl>
                                          <p:spTgt spid="2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5" nodeType="clickEffect">
                                  <p:stCondLst>
                                    <p:cond delay="0"/>
                                  </p:stCondLst>
                                  <p:iterate>
                                    <p:tmAbs val="0"/>
                                  </p:iterate>
                                  <p:childTnLst>
                                    <p:set>
                                      <p:cBhvr>
                                        <p:cTn id="58" fill="hold"/>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25" grpId="4" animBg="1" advAuto="0"/>
      <p:bldP spid="226" grpId="7" animBg="1" advAuto="0"/>
      <p:bldP spid="226" grpId="10" animBg="1" advAuto="0"/>
      <p:bldP spid="227" grpId="13" animBg="1" advAuto="0"/>
      <p:bldP spid="228" grpId="3" animBg="1" advAuto="0"/>
      <p:bldP spid="228" grpId="6" animBg="1" advAuto="0"/>
      <p:bldP spid="229" grpId="2" animBg="1" advAuto="0"/>
      <p:bldP spid="229" grpId="5" animBg="1" advAuto="0"/>
      <p:bldP spid="230" grpId="9" animBg="1" advAuto="0"/>
      <p:bldP spid="230" grpId="11" animBg="1" advAuto="0"/>
      <p:bldP spid="231" grpId="8" animBg="1" advAuto="0"/>
      <p:bldP spid="231" grpId="12" animBg="1" advAuto="0"/>
      <p:bldP spid="232" grpId="15" animBg="1" advAuto="0"/>
      <p:bldP spid="233" grpId="1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asted-image.png"/>
          <p:cNvPicPr/>
          <p:nvPr/>
        </p:nvPicPr>
        <p:blipFill>
          <a:blip r:embed="rId3">
            <a:extLst/>
          </a:blip>
          <a:stretch>
            <a:fillRect/>
          </a:stretch>
        </p:blipFill>
        <p:spPr>
          <a:xfrm>
            <a:off x="-32693" y="-34079"/>
            <a:ext cx="9209386" cy="5851205"/>
          </a:xfrm>
          <a:prstGeom prst="rect">
            <a:avLst/>
          </a:prstGeom>
          <a:ln w="12700">
            <a:miter lim="400000"/>
          </a:ln>
        </p:spPr>
      </p:pic>
      <p:sp>
        <p:nvSpPr>
          <p:cNvPr id="238" name="Shape 238"/>
          <p:cNvSpPr/>
          <p:nvPr/>
        </p:nvSpPr>
        <p:spPr>
          <a:xfrm>
            <a:off x="9524" y="454025"/>
            <a:ext cx="9105901" cy="2119632"/>
          </a:xfrm>
          <a:prstGeom prst="roundRect">
            <a:avLst>
              <a:gd name="adj" fmla="val 8987"/>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39" name="Shape 239"/>
          <p:cNvSpPr/>
          <p:nvPr/>
        </p:nvSpPr>
        <p:spPr>
          <a:xfrm>
            <a:off x="9524" y="2541372"/>
            <a:ext cx="9105901" cy="3259060"/>
          </a:xfrm>
          <a:prstGeom prst="roundRect">
            <a:avLst>
              <a:gd name="adj" fmla="val 5845"/>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40" name="Shape 240"/>
          <p:cNvSpPr/>
          <p:nvPr/>
        </p:nvSpPr>
        <p:spPr>
          <a:xfrm>
            <a:off x="3459138" y="666512"/>
            <a:ext cx="5217716" cy="1694657"/>
          </a:xfrm>
          <a:custGeom>
            <a:avLst/>
            <a:gdLst/>
            <a:ahLst/>
            <a:cxnLst>
              <a:cxn ang="0">
                <a:pos x="wd2" y="hd2"/>
              </a:cxn>
              <a:cxn ang="5400000">
                <a:pos x="wd2" y="hd2"/>
              </a:cxn>
              <a:cxn ang="10800000">
                <a:pos x="wd2" y="hd2"/>
              </a:cxn>
              <a:cxn ang="16200000">
                <a:pos x="wd2" y="hd2"/>
              </a:cxn>
            </a:cxnLst>
            <a:rect l="0" t="0" r="r" b="b"/>
            <a:pathLst>
              <a:path w="21600" h="21600" extrusionOk="0">
                <a:moveTo>
                  <a:pt x="1600" y="0"/>
                </a:moveTo>
                <a:cubicBezTo>
                  <a:pt x="1455" y="0"/>
                  <a:pt x="1337" y="362"/>
                  <a:pt x="1337" y="809"/>
                </a:cubicBezTo>
                <a:lnTo>
                  <a:pt x="1337" y="8569"/>
                </a:lnTo>
                <a:lnTo>
                  <a:pt x="0" y="10188"/>
                </a:lnTo>
                <a:lnTo>
                  <a:pt x="1337" y="11807"/>
                </a:lnTo>
                <a:lnTo>
                  <a:pt x="1337" y="20791"/>
                </a:lnTo>
                <a:cubicBezTo>
                  <a:pt x="1337" y="21238"/>
                  <a:pt x="1455" y="21600"/>
                  <a:pt x="1600" y="21600"/>
                </a:cubicBezTo>
                <a:lnTo>
                  <a:pt x="21337" y="21600"/>
                </a:lnTo>
                <a:cubicBezTo>
                  <a:pt x="21482" y="21600"/>
                  <a:pt x="21600" y="21238"/>
                  <a:pt x="21600" y="20791"/>
                </a:cubicBezTo>
                <a:lnTo>
                  <a:pt x="21600" y="809"/>
                </a:lnTo>
                <a:cubicBezTo>
                  <a:pt x="21600" y="362"/>
                  <a:pt x="21482" y="0"/>
                  <a:pt x="21337" y="0"/>
                </a:cubicBezTo>
                <a:lnTo>
                  <a:pt x="1600"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marL="635000" indent="-317500">
              <a:buSzPct val="100000"/>
              <a:buChar char="•"/>
              <a:defRPr>
                <a:latin typeface="+mn-lt"/>
                <a:ea typeface="+mn-ea"/>
                <a:cs typeface="+mn-cs"/>
                <a:sym typeface="Avenir Book"/>
              </a:defRPr>
            </a:lvl1pPr>
          </a:lstStyle>
          <a:p>
            <a:pPr lvl="0"/>
            <a:r>
              <a:t>Set up to promote and scaffold independence and ownership.</a:t>
            </a:r>
          </a:p>
        </p:txBody>
      </p:sp>
      <p:sp>
        <p:nvSpPr>
          <p:cNvPr id="241" name="Shape 241"/>
          <p:cNvSpPr/>
          <p:nvPr/>
        </p:nvSpPr>
        <p:spPr>
          <a:xfrm>
            <a:off x="258982" y="1268287"/>
            <a:ext cx="3220866"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Use of Physical Environment</a:t>
            </a:r>
          </a:p>
        </p:txBody>
      </p:sp>
      <p:sp>
        <p:nvSpPr>
          <p:cNvPr id="242" name="Shape 242"/>
          <p:cNvSpPr/>
          <p:nvPr/>
        </p:nvSpPr>
        <p:spPr>
          <a:xfrm>
            <a:off x="3804669" y="3269201"/>
            <a:ext cx="5043488" cy="1803401"/>
          </a:xfrm>
          <a:custGeom>
            <a:avLst/>
            <a:gdLst/>
            <a:ahLst/>
            <a:cxnLst>
              <a:cxn ang="0">
                <a:pos x="wd2" y="hd2"/>
              </a:cxn>
              <a:cxn ang="5400000">
                <a:pos x="wd2" y="hd2"/>
              </a:cxn>
              <a:cxn ang="10800000">
                <a:pos x="wd2" y="hd2"/>
              </a:cxn>
              <a:cxn ang="16200000">
                <a:pos x="wd2" y="hd2"/>
              </a:cxn>
            </a:cxnLst>
            <a:rect l="0" t="0" r="r" b="b"/>
            <a:pathLst>
              <a:path w="21600" h="21600" extrusionOk="0">
                <a:moveTo>
                  <a:pt x="1656" y="0"/>
                </a:moveTo>
                <a:cubicBezTo>
                  <a:pt x="1505" y="0"/>
                  <a:pt x="1384" y="341"/>
                  <a:pt x="1384" y="761"/>
                </a:cubicBezTo>
                <a:lnTo>
                  <a:pt x="1384" y="8052"/>
                </a:lnTo>
                <a:lnTo>
                  <a:pt x="0" y="9574"/>
                </a:lnTo>
                <a:lnTo>
                  <a:pt x="1384" y="11095"/>
                </a:lnTo>
                <a:lnTo>
                  <a:pt x="1384" y="20839"/>
                </a:lnTo>
                <a:cubicBezTo>
                  <a:pt x="1384" y="21259"/>
                  <a:pt x="1505" y="21600"/>
                  <a:pt x="1656" y="21600"/>
                </a:cubicBezTo>
                <a:lnTo>
                  <a:pt x="21328" y="21600"/>
                </a:lnTo>
                <a:cubicBezTo>
                  <a:pt x="21478" y="21600"/>
                  <a:pt x="21600" y="21259"/>
                  <a:pt x="21600" y="20839"/>
                </a:cubicBezTo>
                <a:lnTo>
                  <a:pt x="21600" y="761"/>
                </a:lnTo>
                <a:cubicBezTo>
                  <a:pt x="21600" y="341"/>
                  <a:pt x="21478" y="0"/>
                  <a:pt x="21328" y="0"/>
                </a:cubicBezTo>
                <a:lnTo>
                  <a:pt x="1656"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marL="635000" indent="-317500">
              <a:buSzPct val="100000"/>
              <a:buChar char="•"/>
              <a:defRPr>
                <a:latin typeface="+mn-lt"/>
                <a:ea typeface="+mn-ea"/>
                <a:cs typeface="+mn-cs"/>
                <a:sym typeface="Avenir Book"/>
              </a:defRPr>
            </a:lvl1pPr>
          </a:lstStyle>
          <a:p>
            <a:pPr lvl="0"/>
            <a:r>
              <a:t>Promote community, equity and accountability for learning.</a:t>
            </a:r>
          </a:p>
        </p:txBody>
      </p:sp>
      <p:sp>
        <p:nvSpPr>
          <p:cNvPr id="243" name="Shape 243"/>
          <p:cNvSpPr/>
          <p:nvPr/>
        </p:nvSpPr>
        <p:spPr>
          <a:xfrm>
            <a:off x="158611" y="3693969"/>
            <a:ext cx="3649103" cy="776065"/>
          </a:xfrm>
          <a:prstGeom prst="roundRect">
            <a:avLst>
              <a:gd name="adj" fmla="val 24547"/>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Classroom Routines and Rituals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38"/>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5" nodeType="afterEffect">
                                  <p:stCondLst>
                                    <p:cond delay="0"/>
                                  </p:stCondLst>
                                  <p:iterate>
                                    <p:tmAbs val="0"/>
                                  </p:iterate>
                                  <p:childTnLst>
                                    <p:set>
                                      <p:cBhvr>
                                        <p:cTn id="21" fill="hold">
                                          <p:stCondLst>
                                            <p:cond delay="0"/>
                                          </p:stCondLst>
                                        </p:cTn>
                                        <p:tgtEl>
                                          <p:spTgt spid="241"/>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4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8" nodeType="clickEffect">
                                  <p:stCondLst>
                                    <p:cond delay="0"/>
                                  </p:stCondLst>
                                  <p:iterate>
                                    <p:tmAbs val="0"/>
                                  </p:iterate>
                                  <p:childTnLst>
                                    <p:set>
                                      <p:cBhvr>
                                        <p:cTn id="32" fill="hold"/>
                                        <p:tgtEl>
                                          <p:spTgt spid="2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9" nodeType="clickEffect">
                                  <p:stCondLst>
                                    <p:cond delay="0"/>
                                  </p:stCondLst>
                                  <p:iterate>
                                    <p:tmAbs val="0"/>
                                  </p:iterate>
                                  <p:childTnLst>
                                    <p:set>
                                      <p:cBhvr>
                                        <p:cTn id="36" fill="hold"/>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P spid="238" grpId="4" animBg="1" advAuto="0"/>
      <p:bldP spid="239" grpId="7" animBg="1" advAuto="0"/>
      <p:bldP spid="240" grpId="3" animBg="1" advAuto="0"/>
      <p:bldP spid="240" grpId="6" animBg="1" advAuto="0"/>
      <p:bldP spid="241" grpId="2" animBg="1" advAuto="0"/>
      <p:bldP spid="241" grpId="5" animBg="1" advAuto="0"/>
      <p:bldP spid="242" grpId="9" animBg="1" advAuto="0"/>
      <p:bldP spid="243" grpId="8"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18</a:t>
            </a:fld>
            <a:endParaRPr sz="1200">
              <a:solidFill>
                <a:srgbClr val="888888"/>
              </a:solidFill>
            </a:endParaRPr>
          </a:p>
        </p:txBody>
      </p:sp>
      <p:pic>
        <p:nvPicPr>
          <p:cNvPr id="248" name="pasted-image.png"/>
          <p:cNvPicPr/>
          <p:nvPr/>
        </p:nvPicPr>
        <p:blipFill>
          <a:blip r:embed="rId2">
            <a:extLst/>
          </a:blip>
          <a:stretch>
            <a:fillRect/>
          </a:stretch>
        </p:blipFill>
        <p:spPr>
          <a:xfrm>
            <a:off x="-60315" y="1411878"/>
            <a:ext cx="9264630" cy="3118990"/>
          </a:xfrm>
          <a:prstGeom prst="rect">
            <a:avLst/>
          </a:prstGeom>
          <a:ln w="12700">
            <a:miter lim="400000"/>
          </a:ln>
        </p:spPr>
      </p:pic>
      <p:sp>
        <p:nvSpPr>
          <p:cNvPr id="249" name="Shape 249"/>
          <p:cNvSpPr/>
          <p:nvPr/>
        </p:nvSpPr>
        <p:spPr>
          <a:xfrm>
            <a:off x="19049" y="1866753"/>
            <a:ext cx="9105901" cy="2699614"/>
          </a:xfrm>
          <a:prstGeom prst="roundRect">
            <a:avLst>
              <a:gd name="adj" fmla="val 7057"/>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50" name="Shape 250"/>
          <p:cNvSpPr/>
          <p:nvPr/>
        </p:nvSpPr>
        <p:spPr>
          <a:xfrm>
            <a:off x="3271094" y="2314860"/>
            <a:ext cx="5403455" cy="1803401"/>
          </a:xfrm>
          <a:custGeom>
            <a:avLst/>
            <a:gdLst/>
            <a:ahLst/>
            <a:cxnLst>
              <a:cxn ang="0">
                <a:pos x="wd2" y="hd2"/>
              </a:cxn>
              <a:cxn ang="5400000">
                <a:pos x="wd2" y="hd2"/>
              </a:cxn>
              <a:cxn ang="10800000">
                <a:pos x="wd2" y="hd2"/>
              </a:cxn>
              <a:cxn ang="16200000">
                <a:pos x="wd2" y="hd2"/>
              </a:cxn>
            </a:cxnLst>
            <a:rect l="0" t="0" r="r" b="b"/>
            <a:pathLst>
              <a:path w="21600" h="21600" extrusionOk="0">
                <a:moveTo>
                  <a:pt x="1545" y="0"/>
                </a:moveTo>
                <a:cubicBezTo>
                  <a:pt x="1405" y="0"/>
                  <a:pt x="1291" y="341"/>
                  <a:pt x="1291" y="761"/>
                </a:cubicBezTo>
                <a:lnTo>
                  <a:pt x="1291" y="8052"/>
                </a:lnTo>
                <a:lnTo>
                  <a:pt x="0" y="9574"/>
                </a:lnTo>
                <a:lnTo>
                  <a:pt x="1291" y="11095"/>
                </a:lnTo>
                <a:lnTo>
                  <a:pt x="1291" y="20839"/>
                </a:lnTo>
                <a:cubicBezTo>
                  <a:pt x="1291" y="21259"/>
                  <a:pt x="1405" y="21600"/>
                  <a:pt x="1545" y="21600"/>
                </a:cubicBezTo>
                <a:lnTo>
                  <a:pt x="21346" y="21600"/>
                </a:lnTo>
                <a:cubicBezTo>
                  <a:pt x="21486" y="21600"/>
                  <a:pt x="21600" y="21259"/>
                  <a:pt x="21600" y="20839"/>
                </a:cubicBezTo>
                <a:lnTo>
                  <a:pt x="21600" y="761"/>
                </a:lnTo>
                <a:cubicBezTo>
                  <a:pt x="21600" y="341"/>
                  <a:pt x="21486" y="0"/>
                  <a:pt x="21346" y="0"/>
                </a:cubicBezTo>
                <a:lnTo>
                  <a:pt x="1545"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Based upon relationships that promote high expectations and inclusivity while reducing issues of status. </a:t>
            </a:r>
          </a:p>
          <a:p>
            <a:pPr marL="635000" lvl="0" indent="-317500">
              <a:buSzPct val="100000"/>
              <a:buChar char="•"/>
            </a:pPr>
            <a:r>
              <a:rPr>
                <a:latin typeface="+mn-lt"/>
                <a:ea typeface="+mn-ea"/>
                <a:cs typeface="+mn-cs"/>
                <a:sym typeface="Avenir Book"/>
              </a:rPr>
              <a:t>Promote risk-taking and collaboration.</a:t>
            </a:r>
          </a:p>
        </p:txBody>
      </p:sp>
      <p:sp>
        <p:nvSpPr>
          <p:cNvPr id="251" name="Shape 251"/>
          <p:cNvSpPr/>
          <p:nvPr/>
        </p:nvSpPr>
        <p:spPr>
          <a:xfrm>
            <a:off x="515942" y="2894806"/>
            <a:ext cx="2754737"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Classroom Culture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50" grpId="3" animBg="1" advAuto="0"/>
      <p:bldP spid="251"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asted-image.png"/>
          <p:cNvPicPr/>
          <p:nvPr/>
        </p:nvPicPr>
        <p:blipFill>
          <a:blip r:embed="rId3">
            <a:extLst/>
          </a:blip>
          <a:stretch>
            <a:fillRect/>
          </a:stretch>
        </p:blipFill>
        <p:spPr>
          <a:xfrm>
            <a:off x="0" y="-18632"/>
            <a:ext cx="9144000" cy="6387264"/>
          </a:xfrm>
          <a:prstGeom prst="rect">
            <a:avLst/>
          </a:prstGeom>
          <a:ln w="12700">
            <a:miter lim="400000"/>
          </a:ln>
        </p:spPr>
      </p:pic>
      <p:sp>
        <p:nvSpPr>
          <p:cNvPr id="254" name="Shape 254"/>
          <p:cNvSpPr/>
          <p:nvPr/>
        </p:nvSpPr>
        <p:spPr>
          <a:xfrm>
            <a:off x="38100" y="482600"/>
            <a:ext cx="9105900" cy="787400"/>
          </a:xfrm>
          <a:prstGeom prst="roundRect">
            <a:avLst>
              <a:gd name="adj" fmla="val 24194"/>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55" name="Shape 255"/>
          <p:cNvSpPr/>
          <p:nvPr/>
        </p:nvSpPr>
        <p:spPr>
          <a:xfrm>
            <a:off x="25400" y="1270000"/>
            <a:ext cx="9105900" cy="3333957"/>
          </a:xfrm>
          <a:prstGeom prst="roundRect">
            <a:avLst>
              <a:gd name="adj" fmla="val 5714"/>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56" name="Shape 256"/>
          <p:cNvSpPr/>
          <p:nvPr/>
        </p:nvSpPr>
        <p:spPr>
          <a:xfrm>
            <a:off x="25400" y="4500148"/>
            <a:ext cx="9105900" cy="1875252"/>
          </a:xfrm>
          <a:prstGeom prst="roundRect">
            <a:avLst>
              <a:gd name="adj" fmla="val 10159"/>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57" name="Shape 257"/>
          <p:cNvSpPr/>
          <p:nvPr/>
        </p:nvSpPr>
        <p:spPr>
          <a:xfrm>
            <a:off x="2915798" y="185771"/>
            <a:ext cx="5857876" cy="1478361"/>
          </a:xfrm>
          <a:custGeom>
            <a:avLst/>
            <a:gdLst/>
            <a:ahLst/>
            <a:cxnLst>
              <a:cxn ang="0">
                <a:pos x="wd2" y="hd2"/>
              </a:cxn>
              <a:cxn ang="5400000">
                <a:pos x="wd2" y="hd2"/>
              </a:cxn>
              <a:cxn ang="10800000">
                <a:pos x="wd2" y="hd2"/>
              </a:cxn>
              <a:cxn ang="16200000">
                <a:pos x="wd2" y="hd2"/>
              </a:cxn>
            </a:cxnLst>
            <a:rect l="0" t="0" r="r" b="b"/>
            <a:pathLst>
              <a:path w="21600" h="21600" extrusionOk="0">
                <a:moveTo>
                  <a:pt x="1425" y="0"/>
                </a:moveTo>
                <a:cubicBezTo>
                  <a:pt x="1296" y="0"/>
                  <a:pt x="1191" y="415"/>
                  <a:pt x="1191" y="928"/>
                </a:cubicBezTo>
                <a:lnTo>
                  <a:pt x="1191" y="7967"/>
                </a:lnTo>
                <a:lnTo>
                  <a:pt x="0" y="9817"/>
                </a:lnTo>
                <a:lnTo>
                  <a:pt x="1191" y="11673"/>
                </a:lnTo>
                <a:lnTo>
                  <a:pt x="1191" y="20672"/>
                </a:lnTo>
                <a:cubicBezTo>
                  <a:pt x="1191" y="21185"/>
                  <a:pt x="1296" y="21600"/>
                  <a:pt x="1425" y="21600"/>
                </a:cubicBezTo>
                <a:lnTo>
                  <a:pt x="21366" y="21600"/>
                </a:lnTo>
                <a:cubicBezTo>
                  <a:pt x="21495" y="21600"/>
                  <a:pt x="21600" y="21185"/>
                  <a:pt x="21600" y="20672"/>
                </a:cubicBezTo>
                <a:lnTo>
                  <a:pt x="21600" y="928"/>
                </a:lnTo>
                <a:cubicBezTo>
                  <a:pt x="21600" y="415"/>
                  <a:pt x="21495" y="0"/>
                  <a:pt x="21366" y="0"/>
                </a:cubicBezTo>
                <a:lnTo>
                  <a:pt x="1425"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Based on key concepts and knowledge of a discipline.</a:t>
            </a:r>
          </a:p>
          <a:p>
            <a:pPr marL="635000" lvl="0" indent="-317500">
              <a:buSzPct val="100000"/>
              <a:buChar char="•"/>
            </a:pPr>
            <a:r>
              <a:rPr>
                <a:latin typeface="+mn-lt"/>
                <a:ea typeface="+mn-ea"/>
                <a:cs typeface="+mn-cs"/>
                <a:sym typeface="Avenir Book"/>
              </a:rPr>
              <a:t>Instructional materials are appropriately challenging and supportive for all students.</a:t>
            </a:r>
          </a:p>
        </p:txBody>
      </p:sp>
      <p:sp>
        <p:nvSpPr>
          <p:cNvPr id="258" name="Shape 258"/>
          <p:cNvSpPr/>
          <p:nvPr/>
        </p:nvSpPr>
        <p:spPr>
          <a:xfrm>
            <a:off x="805535" y="630746"/>
            <a:ext cx="2074605" cy="491108"/>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Curriculum</a:t>
            </a:r>
          </a:p>
        </p:txBody>
      </p:sp>
      <p:sp>
        <p:nvSpPr>
          <p:cNvPr id="259" name="Shape 259"/>
          <p:cNvSpPr/>
          <p:nvPr/>
        </p:nvSpPr>
        <p:spPr>
          <a:xfrm>
            <a:off x="3856392" y="2104373"/>
            <a:ext cx="5043489" cy="1803401"/>
          </a:xfrm>
          <a:custGeom>
            <a:avLst/>
            <a:gdLst/>
            <a:ahLst/>
            <a:cxnLst>
              <a:cxn ang="0">
                <a:pos x="wd2" y="hd2"/>
              </a:cxn>
              <a:cxn ang="5400000">
                <a:pos x="wd2" y="hd2"/>
              </a:cxn>
              <a:cxn ang="10800000">
                <a:pos x="wd2" y="hd2"/>
              </a:cxn>
              <a:cxn ang="16200000">
                <a:pos x="wd2" y="hd2"/>
              </a:cxn>
            </a:cxnLst>
            <a:rect l="0" t="0" r="r" b="b"/>
            <a:pathLst>
              <a:path w="21600" h="21600" extrusionOk="0">
                <a:moveTo>
                  <a:pt x="1656" y="0"/>
                </a:moveTo>
                <a:cubicBezTo>
                  <a:pt x="1505" y="0"/>
                  <a:pt x="1384" y="341"/>
                  <a:pt x="1384" y="761"/>
                </a:cubicBezTo>
                <a:lnTo>
                  <a:pt x="1384" y="8052"/>
                </a:lnTo>
                <a:lnTo>
                  <a:pt x="0" y="9574"/>
                </a:lnTo>
                <a:lnTo>
                  <a:pt x="1384" y="11095"/>
                </a:lnTo>
                <a:lnTo>
                  <a:pt x="1384" y="20839"/>
                </a:lnTo>
                <a:cubicBezTo>
                  <a:pt x="1384" y="21259"/>
                  <a:pt x="1505" y="21600"/>
                  <a:pt x="1656" y="21600"/>
                </a:cubicBezTo>
                <a:lnTo>
                  <a:pt x="21328" y="21600"/>
                </a:lnTo>
                <a:cubicBezTo>
                  <a:pt x="21478" y="21600"/>
                  <a:pt x="21600" y="21259"/>
                  <a:pt x="21600" y="20839"/>
                </a:cubicBezTo>
                <a:lnTo>
                  <a:pt x="21600" y="761"/>
                </a:lnTo>
                <a:cubicBezTo>
                  <a:pt x="21600" y="341"/>
                  <a:pt x="21478" y="0"/>
                  <a:pt x="21328" y="0"/>
                </a:cubicBezTo>
                <a:lnTo>
                  <a:pt x="1656"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marL="635000" indent="-317500">
              <a:buSzPct val="100000"/>
              <a:buChar char="•"/>
              <a:defRPr>
                <a:latin typeface="+mn-lt"/>
                <a:ea typeface="+mn-ea"/>
                <a:cs typeface="+mn-cs"/>
                <a:sym typeface="Avenir Book"/>
              </a:defRPr>
            </a:lvl1pPr>
          </a:lstStyle>
          <a:p>
            <a:pPr lvl="0"/>
            <a:r>
              <a:t>Support all students in accessing content and engaging in subject-matter-specific thinking/doing. </a:t>
            </a:r>
          </a:p>
        </p:txBody>
      </p:sp>
      <p:sp>
        <p:nvSpPr>
          <p:cNvPr id="260" name="Shape 260"/>
          <p:cNvSpPr/>
          <p:nvPr/>
        </p:nvSpPr>
        <p:spPr>
          <a:xfrm>
            <a:off x="665356" y="2536531"/>
            <a:ext cx="3201997" cy="800895"/>
          </a:xfrm>
          <a:prstGeom prst="roundRect">
            <a:avLst>
              <a:gd name="adj" fmla="val 23786"/>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Teaching Approaches and/or Strategies</a:t>
            </a:r>
          </a:p>
        </p:txBody>
      </p:sp>
      <p:sp>
        <p:nvSpPr>
          <p:cNvPr id="261" name="Shape 261"/>
          <p:cNvSpPr/>
          <p:nvPr/>
        </p:nvSpPr>
        <p:spPr>
          <a:xfrm>
            <a:off x="3350962" y="4948112"/>
            <a:ext cx="5043489" cy="800895"/>
          </a:xfrm>
          <a:custGeom>
            <a:avLst/>
            <a:gdLst/>
            <a:ahLst/>
            <a:cxnLst>
              <a:cxn ang="0">
                <a:pos x="wd2" y="hd2"/>
              </a:cxn>
              <a:cxn ang="5400000">
                <a:pos x="wd2" y="hd2"/>
              </a:cxn>
              <a:cxn ang="10800000">
                <a:pos x="wd2" y="hd2"/>
              </a:cxn>
              <a:cxn ang="16200000">
                <a:pos x="wd2" y="hd2"/>
              </a:cxn>
            </a:cxnLst>
            <a:rect l="0" t="0" r="r" b="b"/>
            <a:pathLst>
              <a:path w="21600" h="21600" extrusionOk="0">
                <a:moveTo>
                  <a:pt x="1656" y="0"/>
                </a:moveTo>
                <a:cubicBezTo>
                  <a:pt x="1505" y="0"/>
                  <a:pt x="1384" y="767"/>
                  <a:pt x="1384" y="1713"/>
                </a:cubicBezTo>
                <a:lnTo>
                  <a:pt x="1384" y="8467"/>
                </a:lnTo>
                <a:lnTo>
                  <a:pt x="0" y="11881"/>
                </a:lnTo>
                <a:lnTo>
                  <a:pt x="1384" y="15306"/>
                </a:lnTo>
                <a:lnTo>
                  <a:pt x="1384" y="19887"/>
                </a:lnTo>
                <a:cubicBezTo>
                  <a:pt x="1384" y="20833"/>
                  <a:pt x="1505" y="21600"/>
                  <a:pt x="1656" y="21600"/>
                </a:cubicBezTo>
                <a:lnTo>
                  <a:pt x="21328" y="21600"/>
                </a:lnTo>
                <a:cubicBezTo>
                  <a:pt x="21478" y="21600"/>
                  <a:pt x="21600" y="20833"/>
                  <a:pt x="21600" y="19887"/>
                </a:cubicBezTo>
                <a:lnTo>
                  <a:pt x="21600" y="1713"/>
                </a:lnTo>
                <a:cubicBezTo>
                  <a:pt x="21600" y="767"/>
                  <a:pt x="21478" y="0"/>
                  <a:pt x="21328" y="0"/>
                </a:cubicBezTo>
                <a:lnTo>
                  <a:pt x="1656"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marL="635000" indent="-317500">
              <a:buSzPct val="100000"/>
              <a:buChar char="•"/>
              <a:defRPr>
                <a:latin typeface="+mn-lt"/>
                <a:ea typeface="+mn-ea"/>
                <a:cs typeface="+mn-cs"/>
                <a:sym typeface="Avenir Book"/>
              </a:defRPr>
            </a:lvl1pPr>
          </a:lstStyle>
          <a:p>
            <a:pPr lvl="0"/>
            <a:r>
              <a:t>Build towards student independence with targeted concepts/skills.</a:t>
            </a:r>
          </a:p>
        </p:txBody>
      </p:sp>
      <p:sp>
        <p:nvSpPr>
          <p:cNvPr id="262" name="Shape 262"/>
          <p:cNvSpPr/>
          <p:nvPr/>
        </p:nvSpPr>
        <p:spPr>
          <a:xfrm>
            <a:off x="445104" y="5141105"/>
            <a:ext cx="2907006" cy="491109"/>
          </a:xfrm>
          <a:prstGeom prst="roundRect">
            <a:avLst>
              <a:gd name="adj" fmla="val 38790"/>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Scaffolds for Learning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54"/>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5" nodeType="afterEffect">
                                  <p:stCondLst>
                                    <p:cond delay="0"/>
                                  </p:stCondLst>
                                  <p:iterate>
                                    <p:tmAbs val="0"/>
                                  </p:iterate>
                                  <p:childTnLst>
                                    <p:set>
                                      <p:cBhvr>
                                        <p:cTn id="21" fill="hold">
                                          <p:stCondLst>
                                            <p:cond delay="0"/>
                                          </p:stCondLst>
                                        </p:cTn>
                                        <p:tgtEl>
                                          <p:spTgt spid="258"/>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5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8" nodeType="clickEffect">
                                  <p:stCondLst>
                                    <p:cond delay="0"/>
                                  </p:stCondLst>
                                  <p:iterate>
                                    <p:tmAbs val="0"/>
                                  </p:iterate>
                                  <p:childTnLst>
                                    <p:set>
                                      <p:cBhvr>
                                        <p:cTn id="32" fill="hold"/>
                                        <p:tgtEl>
                                          <p:spTgt spid="2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9" nodeType="clickEffect">
                                  <p:stCondLst>
                                    <p:cond delay="0"/>
                                  </p:stCondLst>
                                  <p:iterate>
                                    <p:tmAbs val="0"/>
                                  </p:iterate>
                                  <p:childTnLst>
                                    <p:set>
                                      <p:cBhvr>
                                        <p:cTn id="36" fill="hold"/>
                                        <p:tgtEl>
                                          <p:spTgt spid="2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0" nodeType="clickEffect">
                                  <p:stCondLst>
                                    <p:cond delay="0"/>
                                  </p:stCondLst>
                                  <p:iterate>
                                    <p:tmAbs val="0"/>
                                  </p:iterate>
                                  <p:childTnLst>
                                    <p:set>
                                      <p:cBhvr>
                                        <p:cTn id="40" fill="hold">
                                          <p:stCondLst>
                                            <p:cond delay="0"/>
                                          </p:stCondLst>
                                        </p:cTn>
                                        <p:tgtEl>
                                          <p:spTgt spid="255"/>
                                        </p:tgtEl>
                                        <p:attrNameLst>
                                          <p:attrName>style.visibility</p:attrName>
                                        </p:attrNameLst>
                                      </p:cBhvr>
                                      <p:to>
                                        <p:strVal val="hidden"/>
                                      </p:to>
                                    </p:set>
                                  </p:childTnLst>
                                </p:cTn>
                              </p:par>
                            </p:childTnLst>
                          </p:cTn>
                        </p:par>
                        <p:par>
                          <p:cTn id="41" fill="hold">
                            <p:stCondLst>
                              <p:cond delay="0"/>
                            </p:stCondLst>
                            <p:childTnLst>
                              <p:par>
                                <p:cTn id="42" presetID="1" presetClass="exit" presetSubtype="0" fill="hold" grpId="11" nodeType="afterEffect">
                                  <p:stCondLst>
                                    <p:cond delay="0"/>
                                  </p:stCondLst>
                                  <p:iterate>
                                    <p:tmAbs val="0"/>
                                  </p:iterate>
                                  <p:childTnLst>
                                    <p:set>
                                      <p:cBhvr>
                                        <p:cTn id="43" fill="hold">
                                          <p:stCondLst>
                                            <p:cond delay="0"/>
                                          </p:stCondLst>
                                        </p:cTn>
                                        <p:tgtEl>
                                          <p:spTgt spid="260"/>
                                        </p:tgtEl>
                                        <p:attrNameLst>
                                          <p:attrName>style.visibility</p:attrName>
                                        </p:attrNameLst>
                                      </p:cBhvr>
                                      <p:to>
                                        <p:strVal val="hidden"/>
                                      </p:to>
                                    </p:set>
                                  </p:childTnLst>
                                </p:cTn>
                              </p:par>
                            </p:childTnLst>
                          </p:cTn>
                        </p:par>
                        <p:par>
                          <p:cTn id="44" fill="hold">
                            <p:stCondLst>
                              <p:cond delay="0"/>
                            </p:stCondLst>
                            <p:childTnLst>
                              <p:par>
                                <p:cTn id="45" presetID="1" presetClass="exit" presetSubtype="0" fill="hold" grpId="12" nodeType="afterEffect">
                                  <p:stCondLst>
                                    <p:cond delay="0"/>
                                  </p:stCondLst>
                                  <p:iterate>
                                    <p:tmAbs val="0"/>
                                  </p:iterate>
                                  <p:childTnLst>
                                    <p:set>
                                      <p:cBhvr>
                                        <p:cTn id="46" fill="hold">
                                          <p:stCondLst>
                                            <p:cond delay="0"/>
                                          </p:stCondLst>
                                        </p:cTn>
                                        <p:tgtEl>
                                          <p:spTgt spid="2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3" nodeType="clickEffect">
                                  <p:stCondLst>
                                    <p:cond delay="0"/>
                                  </p:stCondLst>
                                  <p:iterate>
                                    <p:tmAbs val="0"/>
                                  </p:iterate>
                                  <p:childTnLst>
                                    <p:set>
                                      <p:cBhvr>
                                        <p:cTn id="50" fill="hold"/>
                                        <p:tgtEl>
                                          <p:spTgt spid="2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4" nodeType="clickEffect">
                                  <p:stCondLst>
                                    <p:cond delay="0"/>
                                  </p:stCondLst>
                                  <p:iterate>
                                    <p:tmAbs val="0"/>
                                  </p:iterate>
                                  <p:childTnLst>
                                    <p:set>
                                      <p:cBhvr>
                                        <p:cTn id="54" fill="hold"/>
                                        <p:tgtEl>
                                          <p:spTgt spid="2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5" nodeType="clickEffect">
                                  <p:stCondLst>
                                    <p:cond delay="0"/>
                                  </p:stCondLst>
                                  <p:iterate>
                                    <p:tmAbs val="0"/>
                                  </p:iterate>
                                  <p:childTnLst>
                                    <p:set>
                                      <p:cBhvr>
                                        <p:cTn id="58" fill="hold"/>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1" animBg="1" advAuto="0"/>
      <p:bldP spid="254" grpId="4" animBg="1" advAuto="0"/>
      <p:bldP spid="255" grpId="7" animBg="1" advAuto="0"/>
      <p:bldP spid="255" grpId="10" animBg="1" advAuto="0"/>
      <p:bldP spid="256" grpId="13" animBg="1" advAuto="0"/>
      <p:bldP spid="257" grpId="3" animBg="1" advAuto="0"/>
      <p:bldP spid="257" grpId="6" animBg="1" advAuto="0"/>
      <p:bldP spid="258" grpId="2" animBg="1" advAuto="0"/>
      <p:bldP spid="258" grpId="5" animBg="1" advAuto="0"/>
      <p:bldP spid="259" grpId="9" animBg="1" advAuto="0"/>
      <p:bldP spid="259" grpId="12" animBg="1" advAuto="0"/>
      <p:bldP spid="260" grpId="8" animBg="1" advAuto="0"/>
      <p:bldP spid="260" grpId="11" animBg="1" advAuto="0"/>
      <p:bldP spid="261" grpId="15" animBg="1" advAuto="0"/>
      <p:bldP spid="262"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xfrm>
            <a:off x="457200" y="533400"/>
            <a:ext cx="8229600" cy="1143000"/>
          </a:xfrm>
          <a:prstGeom prst="rect">
            <a:avLst/>
          </a:prstGeom>
        </p:spPr>
        <p:txBody>
          <a:bodyPr/>
          <a:lstStyle/>
          <a:p>
            <a:pPr lvl="0">
              <a:defRPr sz="1800"/>
            </a:pPr>
            <a:r>
              <a:rPr sz="4400"/>
              <a:t>Research - Base </a:t>
            </a:r>
          </a:p>
        </p:txBody>
      </p:sp>
      <p:sp>
        <p:nvSpPr>
          <p:cNvPr id="106" name="Shape 106"/>
          <p:cNvSpPr/>
          <p:nvPr/>
        </p:nvSpPr>
        <p:spPr>
          <a:xfrm>
            <a:off x="457200" y="1536764"/>
            <a:ext cx="8229600" cy="27838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1200"/>
              </a:spcBef>
              <a:buClr>
                <a:srgbClr val="819E47"/>
              </a:buClr>
              <a:buSzPct val="100000"/>
              <a:buFont typeface="Wingdings 3"/>
              <a:buChar char=""/>
            </a:pPr>
            <a:r>
              <a:rPr>
                <a:latin typeface="Verdana"/>
                <a:ea typeface="Verdana"/>
                <a:cs typeface="Verdana"/>
                <a:sym typeface="Verdana"/>
              </a:rPr>
              <a:t>Three types of sources were investigated, which included:</a:t>
            </a:r>
          </a:p>
          <a:p>
            <a:pPr marL="914400" lvl="1" indent="-457200" defTabSz="457200">
              <a:spcBef>
                <a:spcPts val="1200"/>
              </a:spcBef>
              <a:buClr>
                <a:srgbClr val="819E47"/>
              </a:buClr>
              <a:buSzPct val="100000"/>
              <a:buFont typeface="Wingdings 3"/>
              <a:buAutoNum type="arabicPeriod"/>
            </a:pPr>
            <a:r>
              <a:rPr>
                <a:latin typeface="Verdana"/>
                <a:ea typeface="Verdana"/>
                <a:cs typeface="Verdana"/>
                <a:sym typeface="Verdana"/>
              </a:rPr>
              <a:t>empirically based studies of teaching and coaching practice, </a:t>
            </a:r>
          </a:p>
          <a:p>
            <a:pPr marL="914400" lvl="1" indent="-457200" defTabSz="457200">
              <a:spcBef>
                <a:spcPts val="1200"/>
              </a:spcBef>
              <a:buClr>
                <a:srgbClr val="819E47"/>
              </a:buClr>
              <a:buSzPct val="100000"/>
              <a:buFont typeface="Wingdings 3"/>
              <a:buAutoNum type="arabicPeriod"/>
            </a:pPr>
            <a:r>
              <a:rPr>
                <a:latin typeface="Verdana"/>
                <a:ea typeface="Verdana"/>
                <a:cs typeface="Verdana"/>
                <a:sym typeface="Verdana"/>
              </a:rPr>
              <a:t>practitioner-oriented prescriptions and frameworks for instructional and coaching practice, and </a:t>
            </a:r>
          </a:p>
          <a:p>
            <a:pPr marL="914400" lvl="1" indent="-457200" defTabSz="457200">
              <a:spcBef>
                <a:spcPts val="1200"/>
              </a:spcBef>
              <a:buClr>
                <a:srgbClr val="819E47"/>
              </a:buClr>
              <a:buSzPct val="100000"/>
              <a:buFont typeface="Wingdings 3"/>
              <a:buAutoNum type="arabicPeriod"/>
            </a:pPr>
            <a:r>
              <a:rPr>
                <a:latin typeface="Verdana"/>
                <a:ea typeface="Verdana"/>
                <a:cs typeface="Verdana"/>
                <a:sym typeface="Verdana"/>
              </a:rPr>
              <a:t>descriptions of practice from an identified panel of expert observers who included instructional coaches and school administrators working daily with teachers on improving practice.</a:t>
            </a:r>
          </a:p>
        </p:txBody>
      </p:sp>
      <p:sp>
        <p:nvSpPr>
          <p:cNvPr id="107" name="Shape 107"/>
          <p:cNvSpPr/>
          <p:nvPr/>
        </p:nvSpPr>
        <p:spPr>
          <a:xfrm>
            <a:off x="115153" y="4924927"/>
            <a:ext cx="3994331" cy="802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a:r>
              <a:rPr sz="2400"/>
              <a:t>Framework and Rubric</a:t>
            </a:r>
          </a:p>
          <a:p>
            <a:pPr lvl="0" algn="ctr"/>
            <a:r>
              <a:rPr sz="2400" u="sng">
                <a:solidFill>
                  <a:srgbClr val="0000FF"/>
                </a:solidFill>
                <a:uFill>
                  <a:solidFill>
                    <a:srgbClr val="0000FF"/>
                  </a:solidFill>
                </a:uFill>
                <a:hlinkClick r:id="rId3"/>
              </a:rPr>
              <a:t>tinyurl.com/o9n2vej</a:t>
            </a:r>
          </a:p>
        </p:txBody>
      </p:sp>
      <p:sp>
        <p:nvSpPr>
          <p:cNvPr id="108" name="Shape 108"/>
          <p:cNvSpPr/>
          <p:nvPr/>
        </p:nvSpPr>
        <p:spPr>
          <a:xfrm>
            <a:off x="5634700" y="4924927"/>
            <a:ext cx="2872492" cy="802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a:r>
              <a:rPr sz="2400"/>
              <a:t>Rater Reliability</a:t>
            </a:r>
          </a:p>
          <a:p>
            <a:pPr lvl="0" algn="ctr"/>
            <a:r>
              <a:rPr sz="2400" u="sng">
                <a:solidFill>
                  <a:srgbClr val="0000FF"/>
                </a:solidFill>
                <a:uFill>
                  <a:solidFill>
                    <a:srgbClr val="0000FF"/>
                  </a:solidFill>
                </a:uFill>
                <a:hlinkClick r:id="rId4"/>
              </a:rPr>
              <a:t>tinyurl.com/kyr69ut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20</a:t>
            </a:fld>
            <a:endParaRPr sz="1200">
              <a:solidFill>
                <a:srgbClr val="888888"/>
              </a:solidFill>
            </a:endParaRPr>
          </a:p>
        </p:txBody>
      </p:sp>
      <p:pic>
        <p:nvPicPr>
          <p:cNvPr id="267" name="pasted-image.png"/>
          <p:cNvPicPr/>
          <p:nvPr/>
        </p:nvPicPr>
        <p:blipFill>
          <a:blip r:embed="rId2">
            <a:extLst/>
          </a:blip>
          <a:stretch>
            <a:fillRect/>
          </a:stretch>
        </p:blipFill>
        <p:spPr>
          <a:xfrm>
            <a:off x="-80944" y="809661"/>
            <a:ext cx="9305888" cy="5119745"/>
          </a:xfrm>
          <a:prstGeom prst="rect">
            <a:avLst/>
          </a:prstGeom>
          <a:ln w="12700">
            <a:miter lim="400000"/>
          </a:ln>
        </p:spPr>
      </p:pic>
      <p:sp>
        <p:nvSpPr>
          <p:cNvPr id="268" name="Shape 268"/>
          <p:cNvSpPr/>
          <p:nvPr/>
        </p:nvSpPr>
        <p:spPr>
          <a:xfrm>
            <a:off x="42133" y="1282505"/>
            <a:ext cx="9089167" cy="1980298"/>
          </a:xfrm>
          <a:prstGeom prst="roundRect">
            <a:avLst>
              <a:gd name="adj" fmla="val 9620"/>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69" name="Shape 269"/>
          <p:cNvSpPr/>
          <p:nvPr/>
        </p:nvSpPr>
        <p:spPr>
          <a:xfrm>
            <a:off x="52816" y="3230174"/>
            <a:ext cx="9067801" cy="2615302"/>
          </a:xfrm>
          <a:prstGeom prst="roundRect">
            <a:avLst>
              <a:gd name="adj" fmla="val 7284"/>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70" name="Shape 270"/>
          <p:cNvSpPr/>
          <p:nvPr/>
        </p:nvSpPr>
        <p:spPr>
          <a:xfrm>
            <a:off x="3163223" y="1500731"/>
            <a:ext cx="5877719" cy="1518445"/>
          </a:xfrm>
          <a:custGeom>
            <a:avLst/>
            <a:gdLst/>
            <a:ahLst/>
            <a:cxnLst>
              <a:cxn ang="0">
                <a:pos x="wd2" y="hd2"/>
              </a:cxn>
              <a:cxn ang="5400000">
                <a:pos x="wd2" y="hd2"/>
              </a:cxn>
              <a:cxn ang="10800000">
                <a:pos x="wd2" y="hd2"/>
              </a:cxn>
              <a:cxn ang="16200000">
                <a:pos x="wd2" y="hd2"/>
              </a:cxn>
            </a:cxnLst>
            <a:rect l="0" t="0" r="r" b="b"/>
            <a:pathLst>
              <a:path w="21600" h="21600" extrusionOk="0">
                <a:moveTo>
                  <a:pt x="1421" y="0"/>
                </a:moveTo>
                <a:cubicBezTo>
                  <a:pt x="1292" y="0"/>
                  <a:pt x="1187" y="404"/>
                  <a:pt x="1187" y="903"/>
                </a:cubicBezTo>
                <a:lnTo>
                  <a:pt x="1187" y="9564"/>
                </a:lnTo>
                <a:lnTo>
                  <a:pt x="0" y="11370"/>
                </a:lnTo>
                <a:lnTo>
                  <a:pt x="1187" y="13177"/>
                </a:lnTo>
                <a:lnTo>
                  <a:pt x="1187" y="20697"/>
                </a:lnTo>
                <a:cubicBezTo>
                  <a:pt x="1187" y="21196"/>
                  <a:pt x="1292" y="21600"/>
                  <a:pt x="1421" y="21600"/>
                </a:cubicBezTo>
                <a:lnTo>
                  <a:pt x="21367" y="21600"/>
                </a:lnTo>
                <a:cubicBezTo>
                  <a:pt x="21496" y="21600"/>
                  <a:pt x="21600" y="21196"/>
                  <a:pt x="21600" y="20697"/>
                </a:cubicBezTo>
                <a:lnTo>
                  <a:pt x="21600" y="903"/>
                </a:lnTo>
                <a:cubicBezTo>
                  <a:pt x="21600" y="404"/>
                  <a:pt x="21496" y="0"/>
                  <a:pt x="21367" y="0"/>
                </a:cubicBezTo>
                <a:lnTo>
                  <a:pt x="1421"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Establishes professional relationships</a:t>
            </a:r>
          </a:p>
          <a:p>
            <a:pPr marL="635000" lvl="0" indent="-317500">
              <a:buSzPct val="100000"/>
              <a:buChar char="•"/>
            </a:pPr>
            <a:r>
              <a:rPr>
                <a:latin typeface="+mn-lt"/>
                <a:ea typeface="+mn-ea"/>
                <a:cs typeface="+mn-cs"/>
                <a:sym typeface="Avenir Book"/>
              </a:rPr>
              <a:t>Contributes to collaborative learning for the purpose of improving student learning and teacher growth.</a:t>
            </a:r>
          </a:p>
        </p:txBody>
      </p:sp>
      <p:sp>
        <p:nvSpPr>
          <p:cNvPr id="271" name="Shape 271"/>
          <p:cNvSpPr/>
          <p:nvPr/>
        </p:nvSpPr>
        <p:spPr>
          <a:xfrm>
            <a:off x="523786" y="1883619"/>
            <a:ext cx="2624906" cy="847441"/>
          </a:xfrm>
          <a:prstGeom prst="roundRect">
            <a:avLst>
              <a:gd name="adj" fmla="val 22479"/>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Professional Learning and Collaboration</a:t>
            </a:r>
          </a:p>
        </p:txBody>
      </p:sp>
      <p:sp>
        <p:nvSpPr>
          <p:cNvPr id="272" name="Shape 272"/>
          <p:cNvSpPr/>
          <p:nvPr/>
        </p:nvSpPr>
        <p:spPr>
          <a:xfrm>
            <a:off x="3298409" y="3529699"/>
            <a:ext cx="5607448" cy="1803401"/>
          </a:xfrm>
          <a:custGeom>
            <a:avLst/>
            <a:gdLst/>
            <a:ahLst/>
            <a:cxnLst>
              <a:cxn ang="0">
                <a:pos x="wd2" y="hd2"/>
              </a:cxn>
              <a:cxn ang="5400000">
                <a:pos x="wd2" y="hd2"/>
              </a:cxn>
              <a:cxn ang="10800000">
                <a:pos x="wd2" y="hd2"/>
              </a:cxn>
              <a:cxn ang="16200000">
                <a:pos x="wd2" y="hd2"/>
              </a:cxn>
            </a:cxnLst>
            <a:rect l="0" t="0" r="r" b="b"/>
            <a:pathLst>
              <a:path w="21600" h="21600" extrusionOk="0">
                <a:moveTo>
                  <a:pt x="1489" y="0"/>
                </a:moveTo>
                <a:cubicBezTo>
                  <a:pt x="1354" y="0"/>
                  <a:pt x="1244" y="341"/>
                  <a:pt x="1244" y="761"/>
                </a:cubicBezTo>
                <a:lnTo>
                  <a:pt x="1244" y="8052"/>
                </a:lnTo>
                <a:lnTo>
                  <a:pt x="0" y="9574"/>
                </a:lnTo>
                <a:lnTo>
                  <a:pt x="1244" y="11095"/>
                </a:lnTo>
                <a:lnTo>
                  <a:pt x="1244" y="20839"/>
                </a:lnTo>
                <a:cubicBezTo>
                  <a:pt x="1244" y="21259"/>
                  <a:pt x="1354" y="21600"/>
                  <a:pt x="1489" y="21600"/>
                </a:cubicBezTo>
                <a:lnTo>
                  <a:pt x="21355" y="21600"/>
                </a:lnTo>
                <a:cubicBezTo>
                  <a:pt x="21490" y="21600"/>
                  <a:pt x="21600" y="21259"/>
                  <a:pt x="21600" y="20839"/>
                </a:cubicBezTo>
                <a:lnTo>
                  <a:pt x="21600" y="761"/>
                </a:lnTo>
                <a:cubicBezTo>
                  <a:pt x="21600" y="341"/>
                  <a:pt x="21490" y="0"/>
                  <a:pt x="21355" y="0"/>
                </a:cubicBezTo>
                <a:lnTo>
                  <a:pt x="1489"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Communicates about student progress,</a:t>
            </a:r>
          </a:p>
          <a:p>
            <a:pPr marL="635000" lvl="0" indent="-317500">
              <a:buSzPct val="100000"/>
              <a:buChar char="•"/>
            </a:pPr>
            <a:r>
              <a:rPr>
                <a:latin typeface="+mn-lt"/>
                <a:ea typeface="+mn-ea"/>
                <a:cs typeface="+mn-cs"/>
                <a:sym typeface="Avenir Book"/>
              </a:rPr>
              <a:t>Keeps accurate records </a:t>
            </a:r>
          </a:p>
          <a:p>
            <a:pPr marL="635000" lvl="0" indent="-317500">
              <a:buSzPct val="100000"/>
              <a:buChar char="•"/>
            </a:pPr>
            <a:r>
              <a:rPr>
                <a:latin typeface="+mn-lt"/>
                <a:ea typeface="+mn-ea"/>
                <a:cs typeface="+mn-cs"/>
                <a:sym typeface="Avenir Book"/>
              </a:rPr>
              <a:t>Uses records to help the school community be more effective and responsive to student needs. </a:t>
            </a:r>
          </a:p>
        </p:txBody>
      </p:sp>
      <p:sp>
        <p:nvSpPr>
          <p:cNvPr id="273" name="Shape 273"/>
          <p:cNvSpPr/>
          <p:nvPr/>
        </p:nvSpPr>
        <p:spPr>
          <a:xfrm>
            <a:off x="471571" y="3846060"/>
            <a:ext cx="2754736" cy="847441"/>
          </a:xfrm>
          <a:prstGeom prst="roundRect">
            <a:avLst>
              <a:gd name="adj" fmla="val 22479"/>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Communication and Collaboration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68"/>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5" nodeType="afterEffect">
                                  <p:stCondLst>
                                    <p:cond delay="0"/>
                                  </p:stCondLst>
                                  <p:iterate>
                                    <p:tmAbs val="0"/>
                                  </p:iterate>
                                  <p:childTnLst>
                                    <p:set>
                                      <p:cBhvr>
                                        <p:cTn id="21" fill="hold">
                                          <p:stCondLst>
                                            <p:cond delay="0"/>
                                          </p:stCondLst>
                                        </p:cTn>
                                        <p:tgtEl>
                                          <p:spTgt spid="271"/>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7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8" nodeType="clickEffect">
                                  <p:stCondLst>
                                    <p:cond delay="0"/>
                                  </p:stCondLst>
                                  <p:iterate>
                                    <p:tmAbs val="0"/>
                                  </p:iterate>
                                  <p:childTnLst>
                                    <p:set>
                                      <p:cBhvr>
                                        <p:cTn id="32" fill="hold"/>
                                        <p:tgtEl>
                                          <p:spTgt spid="2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9" nodeType="clickEffect">
                                  <p:stCondLst>
                                    <p:cond delay="0"/>
                                  </p:stCondLst>
                                  <p:iterate>
                                    <p:tmAbs val="0"/>
                                  </p:iterate>
                                  <p:childTnLst>
                                    <p:set>
                                      <p:cBhvr>
                                        <p:cTn id="36" fill="hold"/>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animBg="1" advAuto="0"/>
      <p:bldP spid="268" grpId="4" animBg="1" advAuto="0"/>
      <p:bldP spid="269" grpId="7" animBg="1" advAuto="0"/>
      <p:bldP spid="270" grpId="3" animBg="1" advAuto="0"/>
      <p:bldP spid="270" grpId="6" animBg="1" advAuto="0"/>
      <p:bldP spid="271" grpId="2" animBg="1" advAuto="0"/>
      <p:bldP spid="271" grpId="5" animBg="1" advAuto="0"/>
      <p:bldP spid="272" grpId="9" animBg="1" advAuto="0"/>
      <p:bldP spid="273" grpId="8"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21</a:t>
            </a:fld>
            <a:endParaRPr sz="1200">
              <a:solidFill>
                <a:srgbClr val="888888"/>
              </a:solidFill>
            </a:endParaRPr>
          </a:p>
        </p:txBody>
      </p:sp>
      <p:pic>
        <p:nvPicPr>
          <p:cNvPr id="276" name="pasted-image.png"/>
          <p:cNvPicPr/>
          <p:nvPr/>
        </p:nvPicPr>
        <p:blipFill>
          <a:blip r:embed="rId2">
            <a:extLst/>
          </a:blip>
          <a:stretch>
            <a:fillRect/>
          </a:stretch>
        </p:blipFill>
        <p:spPr>
          <a:xfrm>
            <a:off x="-85569" y="1199735"/>
            <a:ext cx="9315138" cy="3245956"/>
          </a:xfrm>
          <a:prstGeom prst="rect">
            <a:avLst/>
          </a:prstGeom>
          <a:ln w="12700">
            <a:miter lim="400000"/>
          </a:ln>
        </p:spPr>
      </p:pic>
      <p:sp>
        <p:nvSpPr>
          <p:cNvPr id="277" name="Shape 277"/>
          <p:cNvSpPr/>
          <p:nvPr/>
        </p:nvSpPr>
        <p:spPr>
          <a:xfrm>
            <a:off x="38100" y="1620032"/>
            <a:ext cx="9067800" cy="2785665"/>
          </a:xfrm>
          <a:prstGeom prst="roundRect">
            <a:avLst>
              <a:gd name="adj" fmla="val 6839"/>
            </a:avLst>
          </a:prstGeom>
          <a:ln w="76200">
            <a:solidFill/>
            <a:miter lim="400000"/>
          </a:ln>
        </p:spPr>
        <p:txBody>
          <a:bodyPr lIns="38100" tIns="38100" rIns="38100" bIns="38100"/>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278" name="Shape 278"/>
          <p:cNvSpPr/>
          <p:nvPr/>
        </p:nvSpPr>
        <p:spPr>
          <a:xfrm>
            <a:off x="3283692" y="2098464"/>
            <a:ext cx="5403455" cy="1803401"/>
          </a:xfrm>
          <a:custGeom>
            <a:avLst/>
            <a:gdLst/>
            <a:ahLst/>
            <a:cxnLst>
              <a:cxn ang="0">
                <a:pos x="wd2" y="hd2"/>
              </a:cxn>
              <a:cxn ang="5400000">
                <a:pos x="wd2" y="hd2"/>
              </a:cxn>
              <a:cxn ang="10800000">
                <a:pos x="wd2" y="hd2"/>
              </a:cxn>
              <a:cxn ang="16200000">
                <a:pos x="wd2" y="hd2"/>
              </a:cxn>
            </a:cxnLst>
            <a:rect l="0" t="0" r="r" b="b"/>
            <a:pathLst>
              <a:path w="21600" h="21600" extrusionOk="0">
                <a:moveTo>
                  <a:pt x="1545" y="0"/>
                </a:moveTo>
                <a:cubicBezTo>
                  <a:pt x="1405" y="0"/>
                  <a:pt x="1291" y="341"/>
                  <a:pt x="1291" y="761"/>
                </a:cubicBezTo>
                <a:lnTo>
                  <a:pt x="1291" y="8052"/>
                </a:lnTo>
                <a:lnTo>
                  <a:pt x="0" y="9574"/>
                </a:lnTo>
                <a:lnTo>
                  <a:pt x="1291" y="11095"/>
                </a:lnTo>
                <a:lnTo>
                  <a:pt x="1291" y="20839"/>
                </a:lnTo>
                <a:cubicBezTo>
                  <a:pt x="1291" y="21259"/>
                  <a:pt x="1405" y="21600"/>
                  <a:pt x="1545" y="21600"/>
                </a:cubicBezTo>
                <a:lnTo>
                  <a:pt x="21346" y="21600"/>
                </a:lnTo>
                <a:cubicBezTo>
                  <a:pt x="21486" y="21600"/>
                  <a:pt x="21600" y="21259"/>
                  <a:pt x="21600" y="20839"/>
                </a:cubicBezTo>
                <a:lnTo>
                  <a:pt x="21600" y="761"/>
                </a:lnTo>
                <a:cubicBezTo>
                  <a:pt x="21600" y="341"/>
                  <a:pt x="21486" y="0"/>
                  <a:pt x="21346" y="0"/>
                </a:cubicBezTo>
                <a:lnTo>
                  <a:pt x="1545" y="0"/>
                </a:lnTo>
                <a:close/>
              </a:path>
            </a:pathLst>
          </a:cu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p>
            <a:pPr marL="635000" lvl="0" indent="-317500">
              <a:buSzPct val="100000"/>
              <a:buChar char="•"/>
            </a:pPr>
            <a:r>
              <a:rPr>
                <a:latin typeface="+mn-lt"/>
                <a:ea typeface="+mn-ea"/>
                <a:cs typeface="+mn-cs"/>
                <a:sym typeface="Avenir Book"/>
              </a:rPr>
              <a:t>Supports building, district and state initiatives, policy and curriculum</a:t>
            </a:r>
          </a:p>
          <a:p>
            <a:pPr marL="635000" lvl="0" indent="-317500">
              <a:buSzPct val="100000"/>
              <a:buChar char="•"/>
            </a:pPr>
            <a:r>
              <a:rPr>
                <a:latin typeface="+mn-lt"/>
                <a:ea typeface="+mn-ea"/>
                <a:cs typeface="+mn-cs"/>
                <a:sym typeface="Avenir Book"/>
              </a:rPr>
              <a:t>Behavior is ethical and professional.  </a:t>
            </a:r>
          </a:p>
          <a:p>
            <a:pPr marL="635000" lvl="0" indent="-317500">
              <a:buSzPct val="100000"/>
              <a:buChar char="•"/>
            </a:pPr>
            <a:r>
              <a:rPr>
                <a:latin typeface="+mn-lt"/>
                <a:ea typeface="+mn-ea"/>
                <a:cs typeface="+mn-cs"/>
                <a:sym typeface="Avenir Book"/>
              </a:rPr>
              <a:t>Advocates for equitable practices for all students</a:t>
            </a:r>
          </a:p>
        </p:txBody>
      </p:sp>
      <p:sp>
        <p:nvSpPr>
          <p:cNvPr id="279" name="Shape 279"/>
          <p:cNvSpPr/>
          <p:nvPr/>
        </p:nvSpPr>
        <p:spPr>
          <a:xfrm>
            <a:off x="456854" y="2510532"/>
            <a:ext cx="2754736" cy="776065"/>
          </a:xfrm>
          <a:prstGeom prst="roundRect">
            <a:avLst>
              <a:gd name="adj" fmla="val 24547"/>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0" tIns="0" rIns="0" bIns="0" anchor="ctr"/>
          <a:lstStyle>
            <a:lvl1pPr algn="ctr">
              <a:defRPr>
                <a:latin typeface="+mn-lt"/>
                <a:ea typeface="+mn-ea"/>
                <a:cs typeface="+mn-cs"/>
                <a:sym typeface="Avenir Book"/>
              </a:defRPr>
            </a:lvl1pPr>
          </a:lstStyle>
          <a:p>
            <a:pPr lvl="0"/>
            <a:r>
              <a:t>Professional Responsibilities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1" animBg="1" advAuto="0"/>
      <p:bldP spid="278" grpId="3" animBg="1" advAuto="0"/>
      <p:bldP spid="279"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457200" y="235448"/>
            <a:ext cx="8229600" cy="1508126"/>
          </a:xfrm>
          <a:prstGeom prst="rect">
            <a:avLst/>
          </a:prstGeom>
        </p:spPr>
        <p:txBody>
          <a:bodyPr/>
          <a:lstStyle/>
          <a:p>
            <a:pPr lvl="0">
              <a:defRPr sz="1800"/>
            </a:pPr>
            <a:r>
              <a:rPr sz="4400"/>
              <a:t>Reflection</a:t>
            </a:r>
          </a:p>
        </p:txBody>
      </p:sp>
      <p:sp>
        <p:nvSpPr>
          <p:cNvPr id="282" name="Shape 28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22</a:t>
            </a:fld>
            <a:endParaRPr sz="1200">
              <a:solidFill>
                <a:srgbClr val="888888"/>
              </a:solidFill>
            </a:endParaRPr>
          </a:p>
        </p:txBody>
      </p:sp>
      <p:pic>
        <p:nvPicPr>
          <p:cNvPr id="283" name="pasted-image.png"/>
          <p:cNvPicPr/>
          <p:nvPr/>
        </p:nvPicPr>
        <p:blipFill>
          <a:blip r:embed="rId2">
            <a:extLst/>
          </a:blip>
          <a:stretch>
            <a:fillRect/>
          </a:stretch>
        </p:blipFill>
        <p:spPr>
          <a:xfrm>
            <a:off x="339509" y="1249077"/>
            <a:ext cx="8464982" cy="468349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xfrm>
            <a:off x="457200" y="784859"/>
            <a:ext cx="8229600" cy="1143001"/>
          </a:xfrm>
          <a:prstGeom prst="rect">
            <a:avLst/>
          </a:prstGeom>
        </p:spPr>
        <p:txBody>
          <a:bodyPr/>
          <a:lstStyle/>
          <a:p>
            <a:pPr lvl="0" defTabSz="548640">
              <a:defRPr sz="1800"/>
            </a:pPr>
            <a:r>
              <a:rPr sz="3900"/>
              <a:t>Unique Features</a:t>
            </a:r>
          </a:p>
          <a:p>
            <a:pPr lvl="0" defTabSz="548640">
              <a:defRPr sz="1800"/>
            </a:pPr>
            <a:r>
              <a:rPr sz="2640"/>
              <a:t>What makes your model different from all the others?</a:t>
            </a:r>
          </a:p>
        </p:txBody>
      </p:sp>
      <p:sp>
        <p:nvSpPr>
          <p:cNvPr id="286" name="Shape 286"/>
          <p:cNvSpPr/>
          <p:nvPr/>
        </p:nvSpPr>
        <p:spPr>
          <a:xfrm>
            <a:off x="766308" y="2101152"/>
            <a:ext cx="7879796" cy="3571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Unwavering mission</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Growth-oriented, strength based stance</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Staircase to improvement; not a checklist.</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Equity is embedded in each dimension.</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Customized services from CEL &amp; MI certified consultants</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Proven results closing achievement gaps.</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One best practice identified in each rubric line.</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Vast majority of rubric can be observed in classroom practice</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5D+™ inquiry cycle</a:t>
            </a:r>
          </a:p>
          <a:p>
            <a:pPr marL="461962" lvl="0" indent="-461962" defTabSz="457200">
              <a:spcBef>
                <a:spcPts val="600"/>
              </a:spcBef>
              <a:buClr>
                <a:srgbClr val="819E47"/>
              </a:buClr>
              <a:buSzPct val="100000"/>
              <a:buFont typeface="Wingdings 3"/>
              <a:buChar char=""/>
            </a:pPr>
            <a:r>
              <a:rPr>
                <a:latin typeface="Verdana"/>
                <a:ea typeface="Verdana"/>
                <a:cs typeface="Verdana"/>
                <a:sym typeface="Verdana"/>
              </a:rPr>
              <a:t>Criterion scoring methodology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2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8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8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8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8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28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28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xfrm>
            <a:off x="457200" y="533400"/>
            <a:ext cx="8229600" cy="1143000"/>
          </a:xfrm>
          <a:prstGeom prst="rect">
            <a:avLst/>
          </a:prstGeom>
        </p:spPr>
        <p:txBody>
          <a:bodyPr/>
          <a:lstStyle/>
          <a:p>
            <a:pPr lvl="0">
              <a:defRPr sz="1800"/>
            </a:pPr>
            <a:r>
              <a:rPr sz="4400"/>
              <a:t>Training </a:t>
            </a:r>
          </a:p>
        </p:txBody>
      </p:sp>
      <p:sp>
        <p:nvSpPr>
          <p:cNvPr id="291" name="Shape 291"/>
          <p:cNvSpPr/>
          <p:nvPr/>
        </p:nvSpPr>
        <p:spPr>
          <a:xfrm>
            <a:off x="291761" y="1787688"/>
            <a:ext cx="8560478" cy="3825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1200"/>
              </a:spcBef>
              <a:buClr>
                <a:srgbClr val="819E47"/>
              </a:buClr>
              <a:buSzPct val="100000"/>
              <a:buFont typeface="Wingdings 3"/>
              <a:buChar char=""/>
            </a:pPr>
            <a:r>
              <a:rPr>
                <a:latin typeface="Verdana"/>
                <a:ea typeface="Verdana"/>
                <a:cs typeface="Verdana"/>
                <a:sym typeface="Verdana"/>
              </a:rPr>
              <a:t>5 Day Framework Training</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1 Additional Day Summative Scoring (Optional)</a:t>
            </a:r>
          </a:p>
          <a:p>
            <a:pPr marL="461962" lvl="0" indent="-461962" defTabSz="457200">
              <a:spcBef>
                <a:spcPts val="1200"/>
              </a:spcBef>
              <a:buClr>
                <a:srgbClr val="819E47"/>
              </a:buClr>
              <a:buSzPct val="100000"/>
              <a:buFont typeface="Wingdings 3"/>
              <a:buChar char=""/>
            </a:pPr>
            <a:r>
              <a:rPr>
                <a:latin typeface="Verdana"/>
                <a:ea typeface="Verdana"/>
                <a:cs typeface="Verdana"/>
                <a:sym typeface="Verdana"/>
              </a:rPr>
              <a:t>On-going/Additional (recommended by State but not required)</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Feedback Institute (2 days)</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Rater Reliability (3 days)</a:t>
            </a:r>
          </a:p>
          <a:p>
            <a:pPr marL="461962" lvl="0" indent="-461962" defTabSz="457200">
              <a:spcBef>
                <a:spcPts val="1200"/>
              </a:spcBef>
              <a:buClr>
                <a:srgbClr val="819E47"/>
              </a:buClr>
              <a:buSzPct val="100000"/>
              <a:buFont typeface="Wingdings 3"/>
              <a:buChar char=""/>
            </a:pPr>
            <a:r>
              <a:rPr>
                <a:latin typeface="Verdana"/>
                <a:ea typeface="Verdana"/>
                <a:cs typeface="Verdana"/>
                <a:sym typeface="Verdana"/>
              </a:rPr>
              <a:t>Formats</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Online (Framework Training Only) </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Regional Sites</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In District Contracts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xfrm>
            <a:off x="299634" y="348737"/>
            <a:ext cx="8229601" cy="1143001"/>
          </a:xfrm>
          <a:prstGeom prst="rect">
            <a:avLst/>
          </a:prstGeom>
        </p:spPr>
        <p:txBody>
          <a:bodyPr/>
          <a:lstStyle/>
          <a:p>
            <a:pPr lvl="0">
              <a:defRPr sz="1800"/>
            </a:pPr>
            <a:r>
              <a:rPr sz="4400"/>
              <a:t>Platform </a:t>
            </a:r>
          </a:p>
        </p:txBody>
      </p:sp>
      <p:pic>
        <p:nvPicPr>
          <p:cNvPr id="296" name="pasted-image.png"/>
          <p:cNvPicPr/>
          <p:nvPr/>
        </p:nvPicPr>
        <p:blipFill>
          <a:blip r:embed="rId3">
            <a:extLst/>
          </a:blip>
          <a:stretch>
            <a:fillRect/>
          </a:stretch>
        </p:blipFill>
        <p:spPr>
          <a:xfrm>
            <a:off x="2161426" y="1217050"/>
            <a:ext cx="4821148" cy="4787977"/>
          </a:xfrm>
          <a:prstGeom prst="rect">
            <a:avLst/>
          </a:prstGeom>
          <a:ln w="12700">
            <a:miter lim="400000"/>
          </a:ln>
        </p:spPr>
      </p:pic>
      <p:sp>
        <p:nvSpPr>
          <p:cNvPr id="297" name="Shape 297"/>
          <p:cNvSpPr>
            <a:spLocks noGrp="1"/>
          </p:cNvSpPr>
          <p:nvPr>
            <p:ph type="body" idx="1"/>
          </p:nvPr>
        </p:nvSpPr>
        <p:spPr>
          <a:xfrm>
            <a:off x="327331" y="2849077"/>
            <a:ext cx="1856309" cy="2162536"/>
          </a:xfrm>
          <a:prstGeom prst="rect">
            <a:avLst/>
          </a:prstGeom>
        </p:spPr>
        <p:txBody>
          <a:bodyPr lIns="0" tIns="0" rIns="0" bIns="0"/>
          <a:lstStyle/>
          <a:p>
            <a:pPr marL="327152" lvl="0" indent="-327152" defTabSz="841247">
              <a:defRPr sz="1800"/>
            </a:pPr>
            <a:r>
              <a:rPr sz="2944"/>
              <a:t>iPad App</a:t>
            </a:r>
          </a:p>
          <a:p>
            <a:pPr marL="327152" lvl="0" indent="-327152" defTabSz="841247">
              <a:defRPr sz="1800"/>
            </a:pPr>
            <a:r>
              <a:rPr sz="2944"/>
              <a:t>Web Based Portal</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xfrm>
            <a:off x="329690" y="842423"/>
            <a:ext cx="8229601" cy="1143001"/>
          </a:xfrm>
          <a:prstGeom prst="rect">
            <a:avLst/>
          </a:prstGeom>
        </p:spPr>
        <p:txBody>
          <a:bodyPr lIns="0" tIns="0" rIns="0" bIns="0"/>
          <a:lstStyle/>
          <a:p>
            <a:pPr lvl="0">
              <a:defRPr sz="1800"/>
            </a:pPr>
            <a:r>
              <a:rPr sz="4400"/>
              <a:t>5D+ Inquiry Cycle</a:t>
            </a:r>
          </a:p>
        </p:txBody>
      </p:sp>
      <p:pic>
        <p:nvPicPr>
          <p:cNvPr id="302" name="image8.jpg"/>
          <p:cNvPicPr/>
          <p:nvPr/>
        </p:nvPicPr>
        <p:blipFill>
          <a:blip r:embed="rId3">
            <a:extLst/>
          </a:blip>
          <a:srcRect l="18078" t="30666" r="21340" b="22222"/>
          <a:stretch>
            <a:fillRect/>
          </a:stretch>
        </p:blipFill>
        <p:spPr>
          <a:xfrm>
            <a:off x="2206688" y="1823779"/>
            <a:ext cx="4279920" cy="4307245"/>
          </a:xfrm>
          <a:prstGeom prst="rect">
            <a:avLst/>
          </a:prstGeom>
          <a:ln w="12700">
            <a:miter lim="400000"/>
          </a:ln>
        </p:spPr>
      </p:pic>
      <p:sp>
        <p:nvSpPr>
          <p:cNvPr id="303" name="Shape 303"/>
          <p:cNvSpPr/>
          <p:nvPr/>
        </p:nvSpPr>
        <p:spPr>
          <a:xfrm>
            <a:off x="5562600" y="1928335"/>
            <a:ext cx="3048000" cy="7391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rPr sz="1400" b="1">
                <a:solidFill>
                  <a:srgbClr val="437422"/>
                </a:solidFill>
                <a:latin typeface="Verdana"/>
                <a:ea typeface="Verdana"/>
                <a:cs typeface="Verdana"/>
                <a:sym typeface="Verdana"/>
              </a:rPr>
              <a:t>SELF-ASSESS:  </a:t>
            </a:r>
          </a:p>
          <a:p>
            <a:pPr lvl="0"/>
            <a:r>
              <a:rPr sz="1400">
                <a:solidFill>
                  <a:srgbClr val="437422"/>
                </a:solidFill>
                <a:latin typeface="Verdana"/>
                <a:ea typeface="Verdana"/>
                <a:cs typeface="Verdana"/>
                <a:sym typeface="Verdana"/>
              </a:rPr>
              <a:t>Teacher self-assesses to identify an area of focus.</a:t>
            </a:r>
          </a:p>
        </p:txBody>
      </p:sp>
      <p:sp>
        <p:nvSpPr>
          <p:cNvPr id="304" name="Shape 304"/>
          <p:cNvSpPr/>
          <p:nvPr/>
        </p:nvSpPr>
        <p:spPr>
          <a:xfrm>
            <a:off x="6162323" y="4385743"/>
            <a:ext cx="3053257" cy="16027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rPr sz="1400" b="1">
                <a:solidFill>
                  <a:srgbClr val="472F91"/>
                </a:solidFill>
                <a:latin typeface="Verdana"/>
                <a:ea typeface="Verdana"/>
                <a:cs typeface="Verdana"/>
                <a:sym typeface="Verdana"/>
              </a:rPr>
              <a:t>DETERMINE A FOCUS:  </a:t>
            </a:r>
          </a:p>
          <a:p>
            <a:pPr lvl="0"/>
            <a:r>
              <a:rPr sz="1400">
                <a:solidFill>
                  <a:srgbClr val="472F91"/>
                </a:solidFill>
                <a:latin typeface="Verdana"/>
                <a:ea typeface="Verdana"/>
                <a:cs typeface="Verdana"/>
                <a:sym typeface="Verdana"/>
              </a:rPr>
              <a:t>Teacher and principal analyze evidence to identify an area of focus.  </a:t>
            </a:r>
            <a:r>
              <a:rPr sz="1400" i="1">
                <a:solidFill>
                  <a:srgbClr val="472F91"/>
                </a:solidFill>
                <a:latin typeface="Verdana"/>
                <a:ea typeface="Verdana"/>
                <a:cs typeface="Verdana"/>
                <a:sym typeface="Verdana"/>
              </a:rPr>
              <a:t>Based on the responses in the self-assessment, what is your area of focus?  What kind of evidence will you collect?</a:t>
            </a:r>
          </a:p>
        </p:txBody>
      </p:sp>
      <p:sp>
        <p:nvSpPr>
          <p:cNvPr id="305" name="Shape 305"/>
          <p:cNvSpPr/>
          <p:nvPr/>
        </p:nvSpPr>
        <p:spPr>
          <a:xfrm>
            <a:off x="197431" y="4726333"/>
            <a:ext cx="3048001" cy="11709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rPr sz="1400" b="1">
                <a:solidFill>
                  <a:srgbClr val="E0871B"/>
                </a:solidFill>
                <a:latin typeface="Verdana"/>
                <a:ea typeface="Verdana"/>
                <a:cs typeface="Verdana"/>
                <a:sym typeface="Verdana"/>
              </a:rPr>
              <a:t>IMPLEMENT </a:t>
            </a:r>
          </a:p>
          <a:p>
            <a:pPr lvl="0"/>
            <a:r>
              <a:rPr sz="1400" b="1">
                <a:solidFill>
                  <a:srgbClr val="E0871B"/>
                </a:solidFill>
                <a:latin typeface="Verdana"/>
                <a:ea typeface="Verdana"/>
                <a:cs typeface="Verdana"/>
                <a:sym typeface="Verdana"/>
              </a:rPr>
              <a:t>&amp; SUPPPORT:  </a:t>
            </a:r>
          </a:p>
          <a:p>
            <a:pPr lvl="0"/>
            <a:r>
              <a:rPr sz="1400">
                <a:solidFill>
                  <a:srgbClr val="E0871B"/>
                </a:solidFill>
                <a:latin typeface="Verdana"/>
                <a:ea typeface="Verdana"/>
                <a:cs typeface="Verdana"/>
                <a:sym typeface="Verdana"/>
              </a:rPr>
              <a:t>Teacher and principal engage in study and learning around area of focus.</a:t>
            </a:r>
          </a:p>
        </p:txBody>
      </p:sp>
      <p:sp>
        <p:nvSpPr>
          <p:cNvPr id="306" name="Shape 306"/>
          <p:cNvSpPr/>
          <p:nvPr/>
        </p:nvSpPr>
        <p:spPr>
          <a:xfrm>
            <a:off x="219666" y="1876519"/>
            <a:ext cx="3294468" cy="13868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rPr sz="1400" b="1">
                <a:solidFill>
                  <a:srgbClr val="235F97"/>
                </a:solidFill>
                <a:latin typeface="Verdana"/>
                <a:ea typeface="Verdana"/>
                <a:cs typeface="Verdana"/>
                <a:sym typeface="Verdana"/>
              </a:rPr>
              <a:t>ANALYZE IMPACT:  </a:t>
            </a:r>
          </a:p>
          <a:p>
            <a:pPr lvl="0"/>
            <a:r>
              <a:rPr sz="1400">
                <a:solidFill>
                  <a:srgbClr val="235F97"/>
                </a:solidFill>
                <a:latin typeface="Verdana"/>
                <a:ea typeface="Verdana"/>
                <a:cs typeface="Verdana"/>
                <a:sym typeface="Verdana"/>
              </a:rPr>
              <a:t>Teacher and principal analyze the results of their work.</a:t>
            </a:r>
          </a:p>
          <a:p>
            <a:pPr lvl="0"/>
            <a:r>
              <a:rPr sz="1400" i="1">
                <a:solidFill>
                  <a:srgbClr val="235F97"/>
                </a:solidFill>
                <a:latin typeface="Verdana"/>
                <a:ea typeface="Verdana"/>
                <a:cs typeface="Verdana"/>
                <a:sym typeface="Verdana"/>
              </a:rPr>
              <a:t>Based on your inquiry, what did you learn about your practice as it impacts student learning?</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lstStyle/>
          <a:p>
            <a:pPr lvl="0">
              <a:defRPr sz="1800">
                <a:solidFill>
                  <a:srgbClr val="000000"/>
                </a:solidFill>
              </a:defRPr>
            </a:pPr>
            <a:fld id="{86CB4B4D-7CA3-9044-876B-883B54F8677D}" type="slidenum">
              <a:rPr sz="1200">
                <a:solidFill>
                  <a:srgbClr val="888888"/>
                </a:solidFill>
              </a:rPr>
              <a:t>27</a:t>
            </a:fld>
            <a:endParaRPr sz="1200">
              <a:solidFill>
                <a:srgbClr val="888888"/>
              </a:solidFill>
            </a:endParaRPr>
          </a:p>
        </p:txBody>
      </p:sp>
      <p:pic>
        <p:nvPicPr>
          <p:cNvPr id="311" name="pasted-image.png"/>
          <p:cNvPicPr/>
          <p:nvPr/>
        </p:nvPicPr>
        <p:blipFill>
          <a:blip r:embed="rId2">
            <a:extLst/>
          </a:blip>
          <a:stretch>
            <a:fillRect/>
          </a:stretch>
        </p:blipFill>
        <p:spPr>
          <a:xfrm>
            <a:off x="879381" y="805615"/>
            <a:ext cx="7385238" cy="513617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28</a:t>
            </a:fld>
            <a:endParaRPr sz="1200">
              <a:solidFill>
                <a:srgbClr val="888888"/>
              </a:solidFill>
            </a:endParaRPr>
          </a:p>
        </p:txBody>
      </p:sp>
      <p:pic>
        <p:nvPicPr>
          <p:cNvPr id="314" name="pasted-image.png"/>
          <p:cNvPicPr/>
          <p:nvPr/>
        </p:nvPicPr>
        <p:blipFill>
          <a:blip r:embed="rId2">
            <a:extLst/>
          </a:blip>
          <a:stretch>
            <a:fillRect/>
          </a:stretch>
        </p:blipFill>
        <p:spPr>
          <a:xfrm>
            <a:off x="70812" y="790751"/>
            <a:ext cx="9002376" cy="509052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lstStyle/>
          <a:p>
            <a:pPr lvl="0">
              <a:defRPr sz="1800">
                <a:solidFill>
                  <a:srgbClr val="000000"/>
                </a:solidFill>
              </a:defRPr>
            </a:pPr>
            <a:fld id="{86CB4B4D-7CA3-9044-876B-883B54F8677D}" type="slidenum">
              <a:rPr sz="1200">
                <a:solidFill>
                  <a:srgbClr val="888888"/>
                </a:solidFill>
              </a:rPr>
              <a:t>29</a:t>
            </a:fld>
            <a:endParaRPr sz="1200">
              <a:solidFill>
                <a:srgbClr val="888888"/>
              </a:solidFill>
            </a:endParaRPr>
          </a:p>
        </p:txBody>
      </p:sp>
      <p:pic>
        <p:nvPicPr>
          <p:cNvPr id="317" name="pasted-image.png"/>
          <p:cNvPicPr/>
          <p:nvPr/>
        </p:nvPicPr>
        <p:blipFill>
          <a:blip r:embed="rId2">
            <a:extLst/>
          </a:blip>
          <a:stretch>
            <a:fillRect/>
          </a:stretch>
        </p:blipFill>
        <p:spPr>
          <a:xfrm>
            <a:off x="-17284" y="1226704"/>
            <a:ext cx="9144001" cy="440459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title"/>
          </p:nvPr>
        </p:nvSpPr>
        <p:spPr>
          <a:xfrm>
            <a:off x="457200" y="550514"/>
            <a:ext cx="8229600" cy="806405"/>
          </a:xfrm>
          <a:prstGeom prst="rect">
            <a:avLst/>
          </a:prstGeom>
        </p:spPr>
        <p:txBody>
          <a:bodyPr lIns="0" tIns="0" rIns="0" bIns="0"/>
          <a:lstStyle/>
          <a:p>
            <a:pPr lvl="0">
              <a:defRPr sz="1800"/>
            </a:pPr>
            <a:r>
              <a:rPr sz="4400"/>
              <a:t>Research - Base </a:t>
            </a:r>
          </a:p>
        </p:txBody>
      </p:sp>
      <p:pic>
        <p:nvPicPr>
          <p:cNvPr id="113" name="droppedImage.pdf"/>
          <p:cNvPicPr/>
          <p:nvPr/>
        </p:nvPicPr>
        <p:blipFill>
          <a:blip r:embed="rId3">
            <a:extLst/>
          </a:blip>
          <a:stretch>
            <a:fillRect/>
          </a:stretch>
        </p:blipFill>
        <p:spPr>
          <a:xfrm>
            <a:off x="236697" y="1151594"/>
            <a:ext cx="8670606" cy="4554812"/>
          </a:xfrm>
          <a:prstGeom prst="rect">
            <a:avLst/>
          </a:prstGeom>
          <a:ln w="12700">
            <a:miter lim="400000"/>
          </a:ln>
        </p:spPr>
      </p:pic>
      <p:pic>
        <p:nvPicPr>
          <p:cNvPr id="114" name="droppedImage.pdf"/>
          <p:cNvPicPr/>
          <p:nvPr/>
        </p:nvPicPr>
        <p:blipFill>
          <a:blip r:embed="rId4">
            <a:extLst/>
          </a:blip>
          <a:stretch>
            <a:fillRect/>
          </a:stretch>
        </p:blipFill>
        <p:spPr>
          <a:xfrm>
            <a:off x="4647189" y="2380308"/>
            <a:ext cx="4524541" cy="3302001"/>
          </a:xfrm>
          <a:prstGeom prst="rect">
            <a:avLst/>
          </a:prstGeom>
          <a:ln w="12700">
            <a:miter lim="400000"/>
          </a:ln>
        </p:spPr>
      </p:pic>
      <p:sp>
        <p:nvSpPr>
          <p:cNvPr id="115" name="Shape 115"/>
          <p:cNvSpPr/>
          <p:nvPr/>
        </p:nvSpPr>
        <p:spPr>
          <a:xfrm>
            <a:off x="3021230" y="5694679"/>
            <a:ext cx="3101540"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2400" u="sng">
                <a:solidFill>
                  <a:srgbClr val="0000FF"/>
                </a:solidFill>
                <a:uFill>
                  <a:solidFill>
                    <a:srgbClr val="0000FF"/>
                  </a:solidFill>
                </a:uFill>
                <a:hlinkClick r:id="rId5"/>
              </a:rPr>
              <a:t>tinyurl.com/n8jh2mv</a:t>
            </a:r>
            <a:r>
              <a:rPr sz="2400"/>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lstStyle/>
          <a:p>
            <a:pPr lvl="0">
              <a:defRPr sz="1800">
                <a:solidFill>
                  <a:srgbClr val="000000"/>
                </a:solidFill>
              </a:defRPr>
            </a:pPr>
            <a:fld id="{86CB4B4D-7CA3-9044-876B-883B54F8677D}" type="slidenum">
              <a:rPr sz="1200">
                <a:solidFill>
                  <a:srgbClr val="888888"/>
                </a:solidFill>
              </a:rPr>
              <a:t>30</a:t>
            </a:fld>
            <a:endParaRPr sz="1200">
              <a:solidFill>
                <a:srgbClr val="888888"/>
              </a:solidFill>
            </a:endParaRPr>
          </a:p>
        </p:txBody>
      </p:sp>
      <p:pic>
        <p:nvPicPr>
          <p:cNvPr id="320" name="pasted-image.png"/>
          <p:cNvPicPr/>
          <p:nvPr/>
        </p:nvPicPr>
        <p:blipFill>
          <a:blip r:embed="rId2">
            <a:extLst/>
          </a:blip>
          <a:stretch>
            <a:fillRect/>
          </a:stretch>
        </p:blipFill>
        <p:spPr>
          <a:xfrm>
            <a:off x="-1" y="1391106"/>
            <a:ext cx="9144001" cy="4075788"/>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lstStyle/>
          <a:p>
            <a:pPr lvl="0">
              <a:defRPr sz="1800">
                <a:solidFill>
                  <a:srgbClr val="000000"/>
                </a:solidFill>
              </a:defRPr>
            </a:pPr>
            <a:fld id="{86CB4B4D-7CA3-9044-876B-883B54F8677D}" type="slidenum">
              <a:rPr sz="1200">
                <a:solidFill>
                  <a:srgbClr val="888888"/>
                </a:solidFill>
              </a:rPr>
              <a:t>31</a:t>
            </a:fld>
            <a:endParaRPr sz="1200">
              <a:solidFill>
                <a:srgbClr val="888888"/>
              </a:solidFill>
            </a:endParaRPr>
          </a:p>
        </p:txBody>
      </p:sp>
      <p:sp>
        <p:nvSpPr>
          <p:cNvPr id="323" name="Shape 323"/>
          <p:cNvSpPr>
            <a:spLocks noGrp="1"/>
          </p:cNvSpPr>
          <p:nvPr>
            <p:ph type="title"/>
          </p:nvPr>
        </p:nvSpPr>
        <p:spPr>
          <a:xfrm>
            <a:off x="299634" y="348737"/>
            <a:ext cx="8229601" cy="1143001"/>
          </a:xfrm>
          <a:prstGeom prst="rect">
            <a:avLst/>
          </a:prstGeom>
        </p:spPr>
        <p:txBody>
          <a:bodyPr lIns="0" tIns="0" rIns="0" bIns="0"/>
          <a:lstStyle/>
          <a:p>
            <a:pPr lvl="0">
              <a:defRPr sz="1800"/>
            </a:pPr>
            <a:r>
              <a:rPr sz="4400"/>
              <a:t>Platform </a:t>
            </a:r>
          </a:p>
        </p:txBody>
      </p:sp>
      <p:pic>
        <p:nvPicPr>
          <p:cNvPr id="324" name="image3.jpeg" descr="IMG_0159.jpg"/>
          <p:cNvPicPr/>
          <p:nvPr/>
        </p:nvPicPr>
        <p:blipFill>
          <a:blip r:embed="rId2">
            <a:extLst/>
          </a:blip>
          <a:stretch>
            <a:fillRect/>
          </a:stretch>
        </p:blipFill>
        <p:spPr>
          <a:xfrm>
            <a:off x="1828800" y="1687422"/>
            <a:ext cx="5486400" cy="4114801"/>
          </a:xfrm>
          <a:prstGeom prst="rect">
            <a:avLst/>
          </a:prstGeom>
          <a:ln w="12700">
            <a:miter lim="400000"/>
          </a:ln>
        </p:spPr>
      </p:pic>
      <p:sp>
        <p:nvSpPr>
          <p:cNvPr id="325" name="Shape 325"/>
          <p:cNvSpPr>
            <a:spLocks noGrp="1"/>
          </p:cNvSpPr>
          <p:nvPr>
            <p:ph type="body" idx="1"/>
          </p:nvPr>
        </p:nvSpPr>
        <p:spPr>
          <a:xfrm>
            <a:off x="2258161" y="5301669"/>
            <a:ext cx="5486401" cy="804863"/>
          </a:xfrm>
          <a:prstGeom prst="rect">
            <a:avLst/>
          </a:prstGeom>
        </p:spPr>
        <p:txBody>
          <a:bodyPr lIns="0" tIns="0" rIns="0" bIns="0"/>
          <a:lstStyle>
            <a:lvl1pPr marL="0" indent="0" defTabSz="457200">
              <a:spcBef>
                <a:spcPts val="300"/>
              </a:spcBef>
              <a:buSzTx/>
              <a:buFontTx/>
              <a:buNone/>
              <a:defRPr sz="1400"/>
            </a:lvl1pPr>
          </a:lstStyle>
          <a:p>
            <a:pPr lvl="0">
              <a:defRPr sz="1800"/>
            </a:pPr>
            <a:r>
              <a:rPr sz="1400"/>
              <a:t>The DS tab along the side is for Dashboard.  This dashboard will also include Evaluation data.</a:t>
            </a:r>
          </a:p>
        </p:txBody>
      </p:sp>
      <p:sp>
        <p:nvSpPr>
          <p:cNvPr id="326" name="Shape 326"/>
          <p:cNvSpPr/>
          <p:nvPr/>
        </p:nvSpPr>
        <p:spPr>
          <a:xfrm>
            <a:off x="2258161" y="4785731"/>
            <a:ext cx="5486401" cy="5667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457200">
              <a:defRPr sz="2000" b="1"/>
            </a:lvl1pPr>
          </a:lstStyle>
          <a:p>
            <a:pPr lvl="0">
              <a:defRPr sz="1800" b="0"/>
            </a:pPr>
            <a:r>
              <a:rPr sz="2000" b="1"/>
              <a:t>Observations Dashboard</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p:cNvSpPr>
          <p:nvPr>
            <p:ph type="title"/>
          </p:nvPr>
        </p:nvSpPr>
        <p:spPr>
          <a:xfrm>
            <a:off x="1828800" y="5118010"/>
            <a:ext cx="5486400" cy="566739"/>
          </a:xfrm>
          <a:prstGeom prst="rect">
            <a:avLst/>
          </a:prstGeom>
        </p:spPr>
        <p:txBody>
          <a:bodyPr/>
          <a:lstStyle/>
          <a:p>
            <a:pPr lvl="0">
              <a:defRPr sz="1800" b="0"/>
            </a:pPr>
            <a:r>
              <a:rPr sz="2000" b="1"/>
              <a:t>Staff Entry Screen</a:t>
            </a:r>
          </a:p>
        </p:txBody>
      </p:sp>
      <p:sp>
        <p:nvSpPr>
          <p:cNvPr id="329" name="Shape 329"/>
          <p:cNvSpPr>
            <a:spLocks noGrp="1"/>
          </p:cNvSpPr>
          <p:nvPr>
            <p:ph type="body" idx="1"/>
          </p:nvPr>
        </p:nvSpPr>
        <p:spPr>
          <a:xfrm>
            <a:off x="1816100" y="5666400"/>
            <a:ext cx="5909165" cy="566739"/>
          </a:xfrm>
          <a:prstGeom prst="rect">
            <a:avLst/>
          </a:prstGeom>
        </p:spPr>
        <p:txBody>
          <a:bodyPr/>
          <a:lstStyle/>
          <a:p>
            <a:pPr lvl="0">
              <a:defRPr sz="1800"/>
            </a:pPr>
            <a:r>
              <a:rPr sz="1400"/>
              <a:t>Add own staff members.  Include demographic information and pictures.</a:t>
            </a:r>
          </a:p>
        </p:txBody>
      </p:sp>
      <p:sp>
        <p:nvSpPr>
          <p:cNvPr id="330" name="Shape 330"/>
          <p:cNvSpPr/>
          <p:nvPr/>
        </p:nvSpPr>
        <p:spPr>
          <a:xfrm>
            <a:off x="457200" y="561170"/>
            <a:ext cx="8229600" cy="7769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4400"/>
            </a:lvl1pPr>
          </a:lstStyle>
          <a:p>
            <a:pPr lvl="0">
              <a:defRPr sz="1800"/>
            </a:pPr>
            <a:r>
              <a:rPr sz="4400"/>
              <a:t>Platform </a:t>
            </a:r>
          </a:p>
        </p:txBody>
      </p:sp>
      <p:pic>
        <p:nvPicPr>
          <p:cNvPr id="331" name="image1.pdf"/>
          <p:cNvPicPr/>
          <p:nvPr/>
        </p:nvPicPr>
        <p:blipFill>
          <a:blip r:embed="rId2">
            <a:extLst/>
          </a:blip>
          <a:stretch>
            <a:fillRect/>
          </a:stretch>
        </p:blipFill>
        <p:spPr>
          <a:xfrm>
            <a:off x="2893079" y="6302543"/>
            <a:ext cx="3577407" cy="435997"/>
          </a:xfrm>
          <a:prstGeom prst="rect">
            <a:avLst/>
          </a:prstGeom>
          <a:ln w="12700">
            <a:miter lim="400000"/>
          </a:ln>
        </p:spPr>
      </p:pic>
      <p:pic>
        <p:nvPicPr>
          <p:cNvPr id="332" name="pasted-image.png"/>
          <p:cNvPicPr/>
          <p:nvPr/>
        </p:nvPicPr>
        <p:blipFill>
          <a:blip r:embed="rId3">
            <a:extLst/>
          </a:blip>
          <a:stretch>
            <a:fillRect/>
          </a:stretch>
        </p:blipFill>
        <p:spPr>
          <a:xfrm>
            <a:off x="1852743" y="1333884"/>
            <a:ext cx="5235314" cy="3865453"/>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11.jpeg" descr="IMG_0165.jpg"/>
          <p:cNvPicPr/>
          <p:nvPr/>
        </p:nvPicPr>
        <p:blipFill>
          <a:blip r:embed="rId2">
            <a:extLst/>
          </a:blip>
          <a:stretch>
            <a:fillRect/>
          </a:stretch>
        </p:blipFill>
        <p:spPr>
          <a:xfrm>
            <a:off x="1589088" y="1672682"/>
            <a:ext cx="5486401" cy="4114801"/>
          </a:xfrm>
          <a:prstGeom prst="rect">
            <a:avLst/>
          </a:prstGeom>
          <a:ln w="12700">
            <a:miter lim="400000"/>
          </a:ln>
        </p:spPr>
      </p:pic>
      <p:sp>
        <p:nvSpPr>
          <p:cNvPr id="335" name="Shape 335"/>
          <p:cNvSpPr/>
          <p:nvPr/>
        </p:nvSpPr>
        <p:spPr>
          <a:xfrm>
            <a:off x="1595244" y="3730319"/>
            <a:ext cx="5474089" cy="2246924"/>
          </a:xfrm>
          <a:prstGeom prst="rect">
            <a:avLst/>
          </a:prstGeom>
          <a:solidFill>
            <a:srgbClr val="FFFFFF"/>
          </a:solidFill>
          <a:ln w="12700">
            <a:miter lim="400000"/>
          </a:ln>
          <a:effectLst>
            <a:outerShdw blurRad="38100" dist="23000" dir="5400000" rotWithShape="0">
              <a:srgbClr val="000000">
                <a:alpha val="35000"/>
              </a:srgbClr>
            </a:outerShdw>
          </a:effectLst>
        </p:spPr>
        <p:txBody>
          <a:bodyPr lIns="0" tIns="0" rIns="0" bIns="0" anchor="ctr"/>
          <a:lstStyle/>
          <a:p>
            <a:pPr lvl="0"/>
            <a:endParaRPr/>
          </a:p>
        </p:txBody>
      </p:sp>
      <p:sp>
        <p:nvSpPr>
          <p:cNvPr id="336" name="Shape 336"/>
          <p:cNvSpPr>
            <a:spLocks noGrp="1"/>
          </p:cNvSpPr>
          <p:nvPr>
            <p:ph type="title"/>
          </p:nvPr>
        </p:nvSpPr>
        <p:spPr>
          <a:xfrm>
            <a:off x="1589088" y="4633912"/>
            <a:ext cx="5486401" cy="566739"/>
          </a:xfrm>
          <a:prstGeom prst="rect">
            <a:avLst/>
          </a:prstGeom>
        </p:spPr>
        <p:txBody>
          <a:bodyPr/>
          <a:lstStyle/>
          <a:p>
            <a:pPr lvl="0">
              <a:defRPr sz="1800" b="0"/>
            </a:pPr>
            <a:r>
              <a:rPr sz="2000" b="1"/>
              <a:t>Scripting (collecting evidence)</a:t>
            </a:r>
          </a:p>
        </p:txBody>
      </p:sp>
      <p:sp>
        <p:nvSpPr>
          <p:cNvPr id="337" name="Shape 337"/>
          <p:cNvSpPr>
            <a:spLocks noGrp="1"/>
          </p:cNvSpPr>
          <p:nvPr>
            <p:ph type="body" idx="1"/>
          </p:nvPr>
        </p:nvSpPr>
        <p:spPr>
          <a:xfrm>
            <a:off x="1589088" y="5184955"/>
            <a:ext cx="5486401" cy="804864"/>
          </a:xfrm>
          <a:prstGeom prst="rect">
            <a:avLst/>
          </a:prstGeom>
        </p:spPr>
        <p:txBody>
          <a:bodyPr/>
          <a:lstStyle/>
          <a:p>
            <a:pPr lvl="0">
              <a:defRPr sz="1800"/>
            </a:pPr>
            <a:r>
              <a:rPr sz="1400"/>
              <a:t>Can add text, photo or video evidence.  Smart typing allows you to type a word and it will search your phrases and your observables text from rubric to provide quick click data entry.</a:t>
            </a:r>
          </a:p>
        </p:txBody>
      </p:sp>
      <p:sp>
        <p:nvSpPr>
          <p:cNvPr id="338" name="Shape 338"/>
          <p:cNvSpPr/>
          <p:nvPr/>
        </p:nvSpPr>
        <p:spPr>
          <a:xfrm>
            <a:off x="299634" y="348737"/>
            <a:ext cx="8229601"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4400"/>
            </a:lvl1pPr>
          </a:lstStyle>
          <a:p>
            <a:pPr lvl="0">
              <a:defRPr sz="1800"/>
            </a:pPr>
            <a:r>
              <a:rPr sz="4400"/>
              <a:t>Platform </a:t>
            </a:r>
          </a:p>
        </p:txBody>
      </p:sp>
      <p:pic>
        <p:nvPicPr>
          <p:cNvPr id="339" name="image1.pdf"/>
          <p:cNvPicPr/>
          <p:nvPr/>
        </p:nvPicPr>
        <p:blipFill>
          <a:blip r:embed="rId3">
            <a:extLst/>
          </a:blip>
          <a:stretch>
            <a:fillRect/>
          </a:stretch>
        </p:blipFill>
        <p:spPr>
          <a:xfrm>
            <a:off x="2893079" y="6302543"/>
            <a:ext cx="3577407" cy="43599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12.jpeg" descr="IMG_0167.jpg"/>
          <p:cNvPicPr/>
          <p:nvPr/>
        </p:nvPicPr>
        <p:blipFill>
          <a:blip r:embed="rId2">
            <a:extLst/>
          </a:blip>
          <a:stretch>
            <a:fillRect/>
          </a:stretch>
        </p:blipFill>
        <p:spPr>
          <a:xfrm>
            <a:off x="1589088" y="1739590"/>
            <a:ext cx="5486401" cy="4114801"/>
          </a:xfrm>
          <a:prstGeom prst="rect">
            <a:avLst/>
          </a:prstGeom>
          <a:ln w="12700">
            <a:miter lim="400000"/>
          </a:ln>
        </p:spPr>
      </p:pic>
      <p:sp>
        <p:nvSpPr>
          <p:cNvPr id="342" name="Shape 342"/>
          <p:cNvSpPr>
            <a:spLocks noGrp="1"/>
          </p:cNvSpPr>
          <p:nvPr>
            <p:ph type="title"/>
          </p:nvPr>
        </p:nvSpPr>
        <p:spPr>
          <a:xfrm>
            <a:off x="1589088" y="4633912"/>
            <a:ext cx="5486401" cy="566739"/>
          </a:xfrm>
          <a:prstGeom prst="rect">
            <a:avLst/>
          </a:prstGeom>
        </p:spPr>
        <p:txBody>
          <a:bodyPr/>
          <a:lstStyle/>
          <a:p>
            <a:pPr lvl="0">
              <a:defRPr sz="1800" b="0"/>
            </a:pPr>
            <a:r>
              <a:rPr sz="2000" b="1"/>
              <a:t>Scripting List</a:t>
            </a:r>
          </a:p>
        </p:txBody>
      </p:sp>
      <p:sp>
        <p:nvSpPr>
          <p:cNvPr id="343" name="Shape 343"/>
          <p:cNvSpPr>
            <a:spLocks noGrp="1"/>
          </p:cNvSpPr>
          <p:nvPr>
            <p:ph type="body" idx="1"/>
          </p:nvPr>
        </p:nvSpPr>
        <p:spPr>
          <a:xfrm>
            <a:off x="1589088" y="5218409"/>
            <a:ext cx="5486401" cy="804863"/>
          </a:xfrm>
          <a:prstGeom prst="rect">
            <a:avLst/>
          </a:prstGeom>
        </p:spPr>
        <p:txBody>
          <a:bodyPr/>
          <a:lstStyle>
            <a:lvl1pPr defTabSz="448055">
              <a:defRPr sz="1372"/>
            </a:lvl1pPr>
          </a:lstStyle>
          <a:p>
            <a:pPr lvl="0">
              <a:defRPr sz="1800"/>
            </a:pPr>
            <a:r>
              <a:rPr sz="1372"/>
              <a:t>Text, Photo and Movie scripting list able to be coded quickly by clicking the Coding text at the end of each line.  Notice the timer in green.  It started automatically as soon as we saved our first script.</a:t>
            </a:r>
          </a:p>
        </p:txBody>
      </p:sp>
      <p:sp>
        <p:nvSpPr>
          <p:cNvPr id="344" name="Shape 344"/>
          <p:cNvSpPr/>
          <p:nvPr/>
        </p:nvSpPr>
        <p:spPr>
          <a:xfrm>
            <a:off x="299634" y="348737"/>
            <a:ext cx="8229601"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4400"/>
            </a:lvl1pPr>
          </a:lstStyle>
          <a:p>
            <a:pPr lvl="0">
              <a:defRPr sz="1800"/>
            </a:pPr>
            <a:r>
              <a:rPr sz="4400"/>
              <a:t>Platform </a:t>
            </a:r>
          </a:p>
        </p:txBody>
      </p:sp>
      <p:pic>
        <p:nvPicPr>
          <p:cNvPr id="345" name="image1.pdf"/>
          <p:cNvPicPr/>
          <p:nvPr/>
        </p:nvPicPr>
        <p:blipFill>
          <a:blip r:embed="rId3">
            <a:extLst/>
          </a:blip>
          <a:stretch>
            <a:fillRect/>
          </a:stretch>
        </p:blipFill>
        <p:spPr>
          <a:xfrm>
            <a:off x="2893079" y="6302543"/>
            <a:ext cx="3577407" cy="435997"/>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body" idx="1"/>
          </p:nvPr>
        </p:nvSpPr>
        <p:spPr>
          <a:xfrm>
            <a:off x="1589088" y="5426149"/>
            <a:ext cx="5486401" cy="804863"/>
          </a:xfrm>
          <a:prstGeom prst="rect">
            <a:avLst/>
          </a:prstGeom>
        </p:spPr>
        <p:txBody>
          <a:bodyPr/>
          <a:lstStyle/>
          <a:p>
            <a:pPr lvl="0">
              <a:defRPr sz="1800"/>
            </a:pPr>
            <a:r>
              <a:rPr sz="1400"/>
              <a:t>Evidence that is coded by indicator code is captured in this matrix to complete mid and end-of-year summative scoring efficiently and accurately.</a:t>
            </a:r>
          </a:p>
        </p:txBody>
      </p:sp>
      <p:sp>
        <p:nvSpPr>
          <p:cNvPr id="348" name="Shape 34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35</a:t>
            </a:fld>
            <a:endParaRPr sz="1200">
              <a:solidFill>
                <a:srgbClr val="888888"/>
              </a:solidFill>
            </a:endParaRPr>
          </a:p>
        </p:txBody>
      </p:sp>
      <p:pic>
        <p:nvPicPr>
          <p:cNvPr id="349" name="pasted-image.png"/>
          <p:cNvPicPr/>
          <p:nvPr/>
        </p:nvPicPr>
        <p:blipFill>
          <a:blip r:embed="rId2">
            <a:extLst/>
          </a:blip>
          <a:stretch>
            <a:fillRect/>
          </a:stretch>
        </p:blipFill>
        <p:spPr>
          <a:xfrm>
            <a:off x="-12701" y="-20286"/>
            <a:ext cx="9169401" cy="5030072"/>
          </a:xfrm>
          <a:prstGeom prst="rect">
            <a:avLst/>
          </a:prstGeom>
          <a:ln w="12700">
            <a:miter lim="400000"/>
          </a:ln>
        </p:spPr>
      </p:pic>
      <p:sp>
        <p:nvSpPr>
          <p:cNvPr id="350" name="Shape 350"/>
          <p:cNvSpPr/>
          <p:nvPr/>
        </p:nvSpPr>
        <p:spPr>
          <a:xfrm>
            <a:off x="1589088" y="4851400"/>
            <a:ext cx="5486401" cy="5667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457200">
              <a:defRPr sz="2000" b="1"/>
            </a:lvl1pPr>
          </a:lstStyle>
          <a:p>
            <a:pPr lvl="0">
              <a:defRPr sz="1800" b="0"/>
            </a:pPr>
            <a:r>
              <a:rPr sz="2000" b="1"/>
              <a:t>Matrix of Coded Evidence</a:t>
            </a:r>
          </a:p>
        </p:txBody>
      </p:sp>
      <p:pic>
        <p:nvPicPr>
          <p:cNvPr id="351" name="image1.pdf"/>
          <p:cNvPicPr/>
          <p:nvPr/>
        </p:nvPicPr>
        <p:blipFill>
          <a:blip r:embed="rId3">
            <a:extLst/>
          </a:blip>
          <a:stretch>
            <a:fillRect/>
          </a:stretch>
        </p:blipFill>
        <p:spPr>
          <a:xfrm>
            <a:off x="2893079" y="6302543"/>
            <a:ext cx="3577407" cy="43599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p:nvPr>
        </p:nvSpPr>
        <p:spPr>
          <a:xfrm>
            <a:off x="1704793" y="4986866"/>
            <a:ext cx="5486401" cy="566739"/>
          </a:xfrm>
          <a:prstGeom prst="rect">
            <a:avLst/>
          </a:prstGeom>
        </p:spPr>
        <p:txBody>
          <a:bodyPr/>
          <a:lstStyle/>
          <a:p>
            <a:pPr lvl="0">
              <a:defRPr sz="1800" b="0"/>
            </a:pPr>
            <a:r>
              <a:rPr sz="2000" b="1"/>
              <a:t>Indicator and Dimension Rating</a:t>
            </a:r>
          </a:p>
        </p:txBody>
      </p:sp>
      <p:sp>
        <p:nvSpPr>
          <p:cNvPr id="354" name="Shape 354"/>
          <p:cNvSpPr>
            <a:spLocks noGrp="1"/>
          </p:cNvSpPr>
          <p:nvPr>
            <p:ph type="body" idx="1"/>
          </p:nvPr>
        </p:nvSpPr>
        <p:spPr>
          <a:xfrm>
            <a:off x="1704793" y="5638271"/>
            <a:ext cx="5486401" cy="804863"/>
          </a:xfrm>
          <a:prstGeom prst="rect">
            <a:avLst/>
          </a:prstGeom>
        </p:spPr>
        <p:txBody>
          <a:bodyPr/>
          <a:lstStyle/>
          <a:p>
            <a:pPr lvl="0">
              <a:defRPr sz="1800"/>
            </a:pPr>
            <a:r>
              <a:rPr sz="1400"/>
              <a:t>Criterion scoring methodology based on preponderance and growth over time used to derive summative ratings.</a:t>
            </a:r>
          </a:p>
        </p:txBody>
      </p:sp>
      <p:sp>
        <p:nvSpPr>
          <p:cNvPr id="355" name="Shape 3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36</a:t>
            </a:fld>
            <a:endParaRPr sz="1200">
              <a:solidFill>
                <a:srgbClr val="888888"/>
              </a:solidFill>
            </a:endParaRPr>
          </a:p>
        </p:txBody>
      </p:sp>
      <p:pic>
        <p:nvPicPr>
          <p:cNvPr id="356" name="droppedImage.png"/>
          <p:cNvPicPr/>
          <p:nvPr/>
        </p:nvPicPr>
        <p:blipFill>
          <a:blip r:embed="rId2">
            <a:extLst/>
          </a:blip>
          <a:stretch>
            <a:fillRect/>
          </a:stretch>
        </p:blipFill>
        <p:spPr>
          <a:xfrm>
            <a:off x="250096" y="877786"/>
            <a:ext cx="6586663" cy="3029640"/>
          </a:xfrm>
          <a:prstGeom prst="rect">
            <a:avLst/>
          </a:prstGeom>
          <a:ln w="12700">
            <a:miter lim="400000"/>
          </a:ln>
        </p:spPr>
      </p:pic>
      <p:pic>
        <p:nvPicPr>
          <p:cNvPr id="357" name="droppedImage.png"/>
          <p:cNvPicPr/>
          <p:nvPr/>
        </p:nvPicPr>
        <p:blipFill>
          <a:blip r:embed="rId3">
            <a:extLst/>
          </a:blip>
          <a:stretch>
            <a:fillRect/>
          </a:stretch>
        </p:blipFill>
        <p:spPr>
          <a:xfrm>
            <a:off x="5076494" y="1295740"/>
            <a:ext cx="3817410" cy="3949804"/>
          </a:xfrm>
          <a:prstGeom prst="rect">
            <a:avLst/>
          </a:prstGeom>
          <a:ln w="12700">
            <a:miter lim="400000"/>
          </a:ln>
        </p:spPr>
      </p:pic>
      <p:pic>
        <p:nvPicPr>
          <p:cNvPr id="358" name="image1.pdf"/>
          <p:cNvPicPr/>
          <p:nvPr/>
        </p:nvPicPr>
        <p:blipFill>
          <a:blip r:embed="rId4">
            <a:extLst/>
          </a:blip>
          <a:stretch>
            <a:fillRect/>
          </a:stretch>
        </p:blipFill>
        <p:spPr>
          <a:xfrm>
            <a:off x="2893079" y="6302543"/>
            <a:ext cx="3577407" cy="43599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pasted-image.png"/>
          <p:cNvPicPr/>
          <p:nvPr/>
        </p:nvPicPr>
        <p:blipFill>
          <a:blip r:embed="rId2">
            <a:extLst/>
          </a:blip>
          <a:stretch>
            <a:fillRect/>
          </a:stretch>
        </p:blipFill>
        <p:spPr>
          <a:xfrm>
            <a:off x="1396736" y="1274938"/>
            <a:ext cx="6350528" cy="3912141"/>
          </a:xfrm>
          <a:prstGeom prst="rect">
            <a:avLst/>
          </a:prstGeom>
          <a:ln w="12700">
            <a:miter lim="400000"/>
          </a:ln>
        </p:spPr>
      </p:pic>
      <p:sp>
        <p:nvSpPr>
          <p:cNvPr id="361" name="Shape 361"/>
          <p:cNvSpPr>
            <a:spLocks noGrp="1"/>
          </p:cNvSpPr>
          <p:nvPr>
            <p:ph type="title"/>
          </p:nvPr>
        </p:nvSpPr>
        <p:spPr>
          <a:xfrm>
            <a:off x="1923624" y="4893866"/>
            <a:ext cx="5486401" cy="440122"/>
          </a:xfrm>
          <a:prstGeom prst="rect">
            <a:avLst/>
          </a:prstGeom>
          <a:solidFill>
            <a:srgbClr val="FFFFFF"/>
          </a:solidFill>
        </p:spPr>
        <p:txBody>
          <a:bodyPr/>
          <a:lstStyle/>
          <a:p>
            <a:pPr lvl="0">
              <a:defRPr sz="1800" b="0"/>
            </a:pPr>
            <a:r>
              <a:rPr sz="2000" b="1"/>
              <a:t>Final Summative Rating</a:t>
            </a:r>
          </a:p>
        </p:txBody>
      </p:sp>
      <p:sp>
        <p:nvSpPr>
          <p:cNvPr id="362" name="Shape 362"/>
          <p:cNvSpPr>
            <a:spLocks noGrp="1"/>
          </p:cNvSpPr>
          <p:nvPr>
            <p:ph type="body" idx="1"/>
          </p:nvPr>
        </p:nvSpPr>
        <p:spPr>
          <a:xfrm>
            <a:off x="1923624" y="5355154"/>
            <a:ext cx="5486401" cy="804863"/>
          </a:xfrm>
          <a:prstGeom prst="rect">
            <a:avLst/>
          </a:prstGeom>
        </p:spPr>
        <p:txBody>
          <a:bodyPr/>
          <a:lstStyle/>
          <a:p>
            <a:pPr lvl="0">
              <a:defRPr sz="1800"/>
            </a:pPr>
            <a:r>
              <a:rPr sz="1400"/>
              <a:t>Customizable calculator built into tool to combine professional practice ratings, student growth data, and other relevant data to derive a final effectiveness rating.</a:t>
            </a:r>
          </a:p>
        </p:txBody>
      </p:sp>
      <p:sp>
        <p:nvSpPr>
          <p:cNvPr id="363" name="Shape 36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37</a:t>
            </a:fld>
            <a:endParaRPr sz="1200">
              <a:solidFill>
                <a:srgbClr val="888888"/>
              </a:solidFill>
            </a:endParaRPr>
          </a:p>
        </p:txBody>
      </p:sp>
      <p:sp>
        <p:nvSpPr>
          <p:cNvPr id="364" name="Shape 364"/>
          <p:cNvSpPr/>
          <p:nvPr/>
        </p:nvSpPr>
        <p:spPr>
          <a:xfrm>
            <a:off x="299634" y="348737"/>
            <a:ext cx="8229601"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4400"/>
            </a:lvl1pPr>
          </a:lstStyle>
          <a:p>
            <a:pPr lvl="0">
              <a:defRPr sz="1800"/>
            </a:pPr>
            <a:r>
              <a:rPr sz="4400"/>
              <a:t>Platform </a:t>
            </a:r>
          </a:p>
        </p:txBody>
      </p:sp>
      <p:pic>
        <p:nvPicPr>
          <p:cNvPr id="365" name="image1.pdf"/>
          <p:cNvPicPr/>
          <p:nvPr/>
        </p:nvPicPr>
        <p:blipFill>
          <a:blip r:embed="rId3">
            <a:extLst/>
          </a:blip>
          <a:stretch>
            <a:fillRect/>
          </a:stretch>
        </p:blipFill>
        <p:spPr>
          <a:xfrm>
            <a:off x="2893079" y="6302543"/>
            <a:ext cx="3577407" cy="43599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38</a:t>
            </a:fld>
            <a:endParaRPr sz="1200">
              <a:solidFill>
                <a:srgbClr val="888888"/>
              </a:solidFill>
            </a:endParaRPr>
          </a:p>
        </p:txBody>
      </p:sp>
      <p:sp>
        <p:nvSpPr>
          <p:cNvPr id="368" name="Shape 368"/>
          <p:cNvSpPr/>
          <p:nvPr/>
        </p:nvSpPr>
        <p:spPr>
          <a:xfrm>
            <a:off x="299634" y="348737"/>
            <a:ext cx="8229601" cy="1143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4400"/>
            </a:lvl1pPr>
          </a:lstStyle>
          <a:p>
            <a:pPr lvl="0">
              <a:defRPr sz="1800"/>
            </a:pPr>
            <a:r>
              <a:rPr sz="4400"/>
              <a:t>Platform </a:t>
            </a:r>
          </a:p>
        </p:txBody>
      </p:sp>
      <p:pic>
        <p:nvPicPr>
          <p:cNvPr id="369" name="image1.pdf"/>
          <p:cNvPicPr/>
          <p:nvPr/>
        </p:nvPicPr>
        <p:blipFill>
          <a:blip r:embed="rId2">
            <a:extLst/>
          </a:blip>
          <a:stretch>
            <a:fillRect/>
          </a:stretch>
        </p:blipFill>
        <p:spPr>
          <a:xfrm>
            <a:off x="2893079" y="6302543"/>
            <a:ext cx="3577407" cy="435997"/>
          </a:xfrm>
          <a:prstGeom prst="rect">
            <a:avLst/>
          </a:prstGeom>
          <a:ln w="12700">
            <a:miter lim="400000"/>
          </a:ln>
        </p:spPr>
      </p:pic>
      <p:pic>
        <p:nvPicPr>
          <p:cNvPr id="370" name="pasted-image.png"/>
          <p:cNvPicPr/>
          <p:nvPr/>
        </p:nvPicPr>
        <p:blipFill>
          <a:blip r:embed="rId3">
            <a:extLst/>
          </a:blip>
          <a:stretch>
            <a:fillRect/>
          </a:stretch>
        </p:blipFill>
        <p:spPr>
          <a:xfrm>
            <a:off x="1577507" y="1247606"/>
            <a:ext cx="5536404" cy="472924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p:cNvSpPr>
          <p:nvPr>
            <p:ph type="title"/>
          </p:nvPr>
        </p:nvSpPr>
        <p:spPr>
          <a:xfrm>
            <a:off x="457200" y="549275"/>
            <a:ext cx="8229600" cy="1143000"/>
          </a:xfrm>
          <a:prstGeom prst="rect">
            <a:avLst/>
          </a:prstGeom>
        </p:spPr>
        <p:txBody>
          <a:bodyPr lIns="0" tIns="0" rIns="0" bIns="0"/>
          <a:lstStyle/>
          <a:p>
            <a:pPr lvl="0">
              <a:defRPr sz="1800"/>
            </a:pPr>
            <a:r>
              <a:rPr sz="4400"/>
              <a:t>Platform (Optional)</a:t>
            </a:r>
          </a:p>
        </p:txBody>
      </p:sp>
      <p:sp>
        <p:nvSpPr>
          <p:cNvPr id="373" name="Shape 373"/>
          <p:cNvSpPr>
            <a:spLocks noGrp="1"/>
          </p:cNvSpPr>
          <p:nvPr>
            <p:ph type="body" idx="1"/>
          </p:nvPr>
        </p:nvSpPr>
        <p:spPr>
          <a:xfrm>
            <a:off x="243579" y="5148791"/>
            <a:ext cx="6845798" cy="804863"/>
          </a:xfrm>
          <a:prstGeom prst="rect">
            <a:avLst/>
          </a:prstGeom>
        </p:spPr>
        <p:txBody>
          <a:bodyPr lIns="0" tIns="0" rIns="0" bIns="0"/>
          <a:lstStyle>
            <a:lvl1pPr marL="0" indent="0" defTabSz="224027">
              <a:spcBef>
                <a:spcPts val="0"/>
              </a:spcBef>
              <a:buSzTx/>
              <a:buFontTx/>
              <a:buNone/>
              <a:defRPr sz="1176">
                <a:solidFill>
                  <a:srgbClr val="424242"/>
                </a:solidFill>
                <a:latin typeface="Arial"/>
                <a:ea typeface="Arial"/>
                <a:cs typeface="Arial"/>
                <a:sym typeface="Arial"/>
              </a:defRPr>
            </a:lvl1pPr>
          </a:lstStyle>
          <a:p>
            <a:pPr lvl="0">
              <a:defRPr sz="1800">
                <a:solidFill>
                  <a:srgbClr val="000000"/>
                </a:solidFill>
              </a:defRPr>
            </a:pPr>
            <a:r>
              <a:rPr sz="1176">
                <a:solidFill>
                  <a:srgbClr val="424242"/>
                </a:solidFill>
              </a:rPr>
              <a:t>Longitudinal data assists administrators and teachers in identifying trends in student data.Graphically display and track interim and summative assessment results to quickly identify areas of strength and weakness in student learning. Color-coded results assist in quick recognition of individual student needs.  Five Star imports all data for district, saving human and fiscal resources.</a:t>
            </a:r>
          </a:p>
        </p:txBody>
      </p:sp>
      <p:pic>
        <p:nvPicPr>
          <p:cNvPr id="374" name="pasted-image.png"/>
          <p:cNvPicPr/>
          <p:nvPr/>
        </p:nvPicPr>
        <p:blipFill>
          <a:blip r:embed="rId2">
            <a:extLst/>
          </a:blip>
          <a:stretch>
            <a:fillRect/>
          </a:stretch>
        </p:blipFill>
        <p:spPr>
          <a:xfrm>
            <a:off x="176352" y="1502329"/>
            <a:ext cx="4219643" cy="3099935"/>
          </a:xfrm>
          <a:prstGeom prst="rect">
            <a:avLst/>
          </a:prstGeom>
          <a:ln w="12700">
            <a:miter lim="400000"/>
          </a:ln>
        </p:spPr>
      </p:pic>
      <p:pic>
        <p:nvPicPr>
          <p:cNvPr id="375" name="pasted-image.png"/>
          <p:cNvPicPr/>
          <p:nvPr/>
        </p:nvPicPr>
        <p:blipFill>
          <a:blip r:embed="rId3">
            <a:extLst/>
          </a:blip>
          <a:stretch>
            <a:fillRect/>
          </a:stretch>
        </p:blipFill>
        <p:spPr>
          <a:xfrm>
            <a:off x="3322408" y="2481050"/>
            <a:ext cx="4827484" cy="2583459"/>
          </a:xfrm>
          <a:prstGeom prst="rect">
            <a:avLst/>
          </a:prstGeom>
          <a:ln w="12700">
            <a:miter lim="400000"/>
          </a:ln>
        </p:spPr>
      </p:pic>
      <p:sp>
        <p:nvSpPr>
          <p:cNvPr id="376" name="Shape 376"/>
          <p:cNvSpPr/>
          <p:nvPr/>
        </p:nvSpPr>
        <p:spPr>
          <a:xfrm>
            <a:off x="159335" y="4464700"/>
            <a:ext cx="5486401" cy="5667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457200">
              <a:defRPr sz="2000" b="1"/>
            </a:lvl1pPr>
          </a:lstStyle>
          <a:p>
            <a:pPr lvl="0">
              <a:defRPr sz="1800" b="0"/>
            </a:pPr>
            <a:r>
              <a:rPr sz="2000" b="1"/>
              <a:t>Student Data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png"/>
          <p:cNvPicPr/>
          <p:nvPr/>
        </p:nvPicPr>
        <p:blipFill>
          <a:blip r:embed="rId3">
            <a:alphaModFix amt="65151"/>
            <a:extLst/>
          </a:blip>
          <a:stretch>
            <a:fillRect/>
          </a:stretch>
        </p:blipFill>
        <p:spPr>
          <a:xfrm>
            <a:off x="5301068" y="1596413"/>
            <a:ext cx="3665174" cy="3665174"/>
          </a:xfrm>
          <a:prstGeom prst="rect">
            <a:avLst/>
          </a:prstGeom>
          <a:ln w="12700">
            <a:miter lim="400000"/>
          </a:ln>
        </p:spPr>
      </p:pic>
      <p:sp>
        <p:nvSpPr>
          <p:cNvPr id="120" name="Shape 12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4</a:t>
            </a:fld>
            <a:endParaRPr sz="1200">
              <a:solidFill>
                <a:srgbClr val="888888"/>
              </a:solidFill>
            </a:endParaRPr>
          </a:p>
        </p:txBody>
      </p:sp>
      <p:sp>
        <p:nvSpPr>
          <p:cNvPr id="121" name="Shape 121"/>
          <p:cNvSpPr/>
          <p:nvPr/>
        </p:nvSpPr>
        <p:spPr>
          <a:xfrm>
            <a:off x="274781" y="4816061"/>
            <a:ext cx="5731644" cy="8280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68312" indent="-461962" defTabSz="457200">
              <a:spcBef>
                <a:spcPts val="1200"/>
              </a:spcBef>
              <a:buClr>
                <a:srgbClr val="819E47"/>
              </a:buClr>
              <a:buSzPct val="100000"/>
              <a:buFont typeface="Wingdings 3"/>
              <a:buChar char=""/>
              <a:defRPr sz="2400">
                <a:latin typeface="Verdana"/>
                <a:ea typeface="Verdana"/>
                <a:cs typeface="Verdana"/>
                <a:sym typeface="Verdana"/>
              </a:defRPr>
            </a:lvl1pPr>
          </a:lstStyle>
          <a:p>
            <a:pPr lvl="0">
              <a:defRPr sz="1800"/>
            </a:pPr>
            <a:r>
              <a:rPr sz="2400"/>
              <a:t>Professional Collaboration and Communication</a:t>
            </a:r>
          </a:p>
        </p:txBody>
      </p:sp>
      <p:sp>
        <p:nvSpPr>
          <p:cNvPr id="122" name="Shape 122"/>
          <p:cNvSpPr>
            <a:spLocks noGrp="1"/>
          </p:cNvSpPr>
          <p:nvPr>
            <p:ph type="title"/>
          </p:nvPr>
        </p:nvSpPr>
        <p:spPr>
          <a:xfrm>
            <a:off x="600546" y="620098"/>
            <a:ext cx="8229601" cy="1143001"/>
          </a:xfrm>
          <a:prstGeom prst="rect">
            <a:avLst/>
          </a:prstGeom>
        </p:spPr>
        <p:txBody>
          <a:bodyPr lIns="0" tIns="0" rIns="0" bIns="0"/>
          <a:lstStyle/>
          <a:p>
            <a:pPr lvl="0">
              <a:defRPr sz="1800"/>
            </a:pPr>
            <a:r>
              <a:rPr sz="4400"/>
              <a:t>5D+ Teacher Evaluation Rubric</a:t>
            </a:r>
          </a:p>
        </p:txBody>
      </p:sp>
      <p:sp>
        <p:nvSpPr>
          <p:cNvPr id="123" name="Shape 123"/>
          <p:cNvSpPr/>
          <p:nvPr/>
        </p:nvSpPr>
        <p:spPr>
          <a:xfrm>
            <a:off x="3157259" y="5669279"/>
            <a:ext cx="2829482" cy="447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400" u="sng">
                <a:solidFill>
                  <a:srgbClr val="0000FF"/>
                </a:solidFill>
                <a:uFill>
                  <a:solidFill>
                    <a:srgbClr val="0000FF"/>
                  </a:solidFill>
                </a:uFill>
                <a:hlinkClick r:id="rId4"/>
              </a:defRPr>
            </a:lvl1pPr>
          </a:lstStyle>
          <a:p>
            <a:pPr lvl="0">
              <a:defRPr sz="1800" u="none">
                <a:solidFill>
                  <a:srgbClr val="000000"/>
                </a:solidFill>
                <a:uFillTx/>
              </a:defRPr>
            </a:pPr>
            <a:r>
              <a:rPr sz="2400" u="sng">
                <a:solidFill>
                  <a:srgbClr val="0000FF"/>
                </a:solidFill>
                <a:uFill>
                  <a:solidFill>
                    <a:srgbClr val="0000FF"/>
                  </a:solidFill>
                </a:uFill>
                <a:hlinkClick r:id="rId4"/>
              </a:rPr>
              <a:t>tinyurl.com/kr7rof2</a:t>
            </a:r>
          </a:p>
        </p:txBody>
      </p:sp>
      <p:sp>
        <p:nvSpPr>
          <p:cNvPr id="124" name="Shape 124"/>
          <p:cNvSpPr/>
          <p:nvPr/>
        </p:nvSpPr>
        <p:spPr>
          <a:xfrm>
            <a:off x="300181" y="4055382"/>
            <a:ext cx="5731644" cy="8280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68312" indent="-461962" defTabSz="457200">
              <a:spcBef>
                <a:spcPts val="1200"/>
              </a:spcBef>
              <a:buClr>
                <a:srgbClr val="819E47"/>
              </a:buClr>
              <a:buSzPct val="100000"/>
              <a:buFont typeface="Wingdings 3"/>
              <a:buChar char=""/>
              <a:defRPr sz="2400">
                <a:latin typeface="Verdana"/>
                <a:ea typeface="Verdana"/>
                <a:cs typeface="Verdana"/>
                <a:sym typeface="Verdana"/>
              </a:defRPr>
            </a:lvl1pPr>
          </a:lstStyle>
          <a:p>
            <a:pPr lvl="0">
              <a:defRPr sz="1800"/>
            </a:pPr>
            <a:r>
              <a:rPr sz="2400"/>
              <a:t>Classroom Environment &amp; Culture</a:t>
            </a:r>
          </a:p>
        </p:txBody>
      </p:sp>
      <p:sp>
        <p:nvSpPr>
          <p:cNvPr id="125" name="Shape 125"/>
          <p:cNvSpPr/>
          <p:nvPr/>
        </p:nvSpPr>
        <p:spPr>
          <a:xfrm>
            <a:off x="300181" y="3257342"/>
            <a:ext cx="4726218" cy="8280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68312" indent="-461962" defTabSz="457200">
              <a:spcBef>
                <a:spcPts val="1200"/>
              </a:spcBef>
              <a:buClr>
                <a:srgbClr val="819E47"/>
              </a:buClr>
              <a:buSzPct val="100000"/>
              <a:buFont typeface="Wingdings 3"/>
              <a:buChar char=""/>
              <a:defRPr sz="2400">
                <a:latin typeface="Verdana"/>
                <a:ea typeface="Verdana"/>
                <a:cs typeface="Verdana"/>
                <a:sym typeface="Verdana"/>
              </a:defRPr>
            </a:lvl1pPr>
          </a:lstStyle>
          <a:p>
            <a:pPr lvl="0">
              <a:defRPr sz="1800"/>
            </a:pPr>
            <a:r>
              <a:rPr sz="2400"/>
              <a:t>Assessment for Student Learning</a:t>
            </a:r>
          </a:p>
        </p:txBody>
      </p:sp>
      <p:sp>
        <p:nvSpPr>
          <p:cNvPr id="126" name="Shape 126"/>
          <p:cNvSpPr/>
          <p:nvPr/>
        </p:nvSpPr>
        <p:spPr>
          <a:xfrm>
            <a:off x="317284" y="2726002"/>
            <a:ext cx="5731644" cy="4597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68312" indent="-461962" defTabSz="457200">
              <a:spcBef>
                <a:spcPts val="1200"/>
              </a:spcBef>
              <a:buClr>
                <a:srgbClr val="819E47"/>
              </a:buClr>
              <a:buSzPct val="100000"/>
              <a:buFont typeface="Wingdings 3"/>
              <a:buChar char=""/>
              <a:defRPr sz="2400">
                <a:latin typeface="Verdana"/>
                <a:ea typeface="Verdana"/>
                <a:cs typeface="Verdana"/>
                <a:sym typeface="Verdana"/>
              </a:defRPr>
            </a:lvl1pPr>
          </a:lstStyle>
          <a:p>
            <a:pPr lvl="0">
              <a:defRPr sz="1800"/>
            </a:pPr>
            <a:r>
              <a:rPr sz="2400"/>
              <a:t>Curriculum &amp; Pedagogy</a:t>
            </a:r>
          </a:p>
        </p:txBody>
      </p:sp>
      <p:sp>
        <p:nvSpPr>
          <p:cNvPr id="127" name="Shape 127"/>
          <p:cNvSpPr/>
          <p:nvPr/>
        </p:nvSpPr>
        <p:spPr>
          <a:xfrm>
            <a:off x="329984" y="2166050"/>
            <a:ext cx="5731644" cy="4597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68312" indent="-461962" defTabSz="457200">
              <a:spcBef>
                <a:spcPts val="1200"/>
              </a:spcBef>
              <a:buClr>
                <a:srgbClr val="819E47"/>
              </a:buClr>
              <a:buSzPct val="100000"/>
              <a:buFont typeface="Wingdings 3"/>
              <a:buChar char=""/>
              <a:defRPr sz="2400">
                <a:latin typeface="Verdana"/>
                <a:ea typeface="Verdana"/>
                <a:cs typeface="Verdana"/>
                <a:sym typeface="Verdana"/>
              </a:defRPr>
            </a:lvl1pPr>
          </a:lstStyle>
          <a:p>
            <a:pPr lvl="0">
              <a:defRPr sz="1800"/>
            </a:pPr>
            <a:r>
              <a:rPr sz="2400"/>
              <a:t>Student Engagement</a:t>
            </a:r>
          </a:p>
        </p:txBody>
      </p:sp>
      <p:sp>
        <p:nvSpPr>
          <p:cNvPr id="128" name="Shape 128"/>
          <p:cNvSpPr/>
          <p:nvPr/>
        </p:nvSpPr>
        <p:spPr>
          <a:xfrm>
            <a:off x="325581" y="1653868"/>
            <a:ext cx="5731644" cy="4597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468312" indent="-461962" defTabSz="457200">
              <a:spcBef>
                <a:spcPts val="1200"/>
              </a:spcBef>
              <a:buClr>
                <a:srgbClr val="819E47"/>
              </a:buClr>
              <a:buSzPct val="100000"/>
              <a:buFont typeface="Wingdings 3"/>
              <a:buChar char=""/>
              <a:defRPr sz="2400">
                <a:latin typeface="Verdana"/>
                <a:ea typeface="Verdana"/>
                <a:cs typeface="Verdana"/>
                <a:sym typeface="Verdana"/>
              </a:defRPr>
            </a:lvl1pPr>
          </a:lstStyle>
          <a:p>
            <a:pPr lvl="0">
              <a:defRPr sz="1800"/>
            </a:pPr>
            <a:r>
              <a:rPr sz="2400"/>
              <a:t>Purpose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7">
                                            <p:bg/>
                                          </p:spTgt>
                                        </p:tgtEl>
                                        <p:attrNameLst>
                                          <p:attrName>style.visibility</p:attrName>
                                        </p:attrNameLst>
                                      </p:cBhvr>
                                      <p:to>
                                        <p:strVal val="visible"/>
                                      </p:to>
                                    </p:set>
                                  </p:childTnLst>
                                </p:cTn>
                              </p:par>
                              <p:par>
                                <p:cTn id="10" presetID="1" presetClass="entr" presetSubtype="0" fill="hold" grpId="2">
                                  <p:stCondLst>
                                    <p:cond delay="0"/>
                                  </p:stCondLst>
                                  <p:iterate>
                                    <p:tmAbs val="0"/>
                                  </p:iterate>
                                  <p:childTnLst>
                                    <p:set>
                                      <p:cBhvr>
                                        <p:cTn id="11" fill="hold"/>
                                        <p:tgtEl>
                                          <p:spTgt spid="127">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iterate>
                                    <p:tmAbs val="0"/>
                                  </p:iterate>
                                  <p:childTnLst>
                                    <p:set>
                                      <p:cBhvr>
                                        <p:cTn id="14" fill="hold"/>
                                        <p:tgtEl>
                                          <p:spTgt spid="126">
                                            <p:bg/>
                                          </p:spTgt>
                                        </p:tgtEl>
                                        <p:attrNameLst>
                                          <p:attrName>style.visibility</p:attrName>
                                        </p:attrNameLst>
                                      </p:cBhvr>
                                      <p:to>
                                        <p:strVal val="visible"/>
                                      </p:to>
                                    </p:set>
                                  </p:childTnLst>
                                </p:cTn>
                              </p:par>
                              <p:par>
                                <p:cTn id="15" presetID="1" presetClass="entr" presetSubtype="0" fill="hold" grpId="3">
                                  <p:stCondLst>
                                    <p:cond delay="0"/>
                                  </p:stCondLst>
                                  <p:iterate>
                                    <p:tmAbs val="0"/>
                                  </p:iterate>
                                  <p:childTnLst>
                                    <p:set>
                                      <p:cBhvr>
                                        <p:cTn id="16" fill="hold"/>
                                        <p:tgtEl>
                                          <p:spTgt spid="126">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4" nodeType="afterEffect">
                                  <p:stCondLst>
                                    <p:cond delay="0"/>
                                  </p:stCondLst>
                                  <p:iterate>
                                    <p:tmAbs val="0"/>
                                  </p:iterate>
                                  <p:childTnLst>
                                    <p:set>
                                      <p:cBhvr>
                                        <p:cTn id="19" fill="hold"/>
                                        <p:tgtEl>
                                          <p:spTgt spid="125">
                                            <p:bg/>
                                          </p:spTgt>
                                        </p:tgtEl>
                                        <p:attrNameLst>
                                          <p:attrName>style.visibility</p:attrName>
                                        </p:attrNameLst>
                                      </p:cBhvr>
                                      <p:to>
                                        <p:strVal val="visible"/>
                                      </p:to>
                                    </p:set>
                                  </p:childTnLst>
                                </p:cTn>
                              </p:par>
                              <p:par>
                                <p:cTn id="20" presetID="1" presetClass="entr" presetSubtype="0" fill="hold" grpId="4">
                                  <p:stCondLst>
                                    <p:cond delay="0"/>
                                  </p:stCondLst>
                                  <p:iterate>
                                    <p:tmAbs val="0"/>
                                  </p:iterate>
                                  <p:childTnLst>
                                    <p:set>
                                      <p:cBhvr>
                                        <p:cTn id="21" fill="hold"/>
                                        <p:tgtEl>
                                          <p:spTgt spid="125">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5" nodeType="afterEffect">
                                  <p:stCondLst>
                                    <p:cond delay="0"/>
                                  </p:stCondLst>
                                  <p:iterate>
                                    <p:tmAbs val="0"/>
                                  </p:iterate>
                                  <p:childTnLst>
                                    <p:set>
                                      <p:cBhvr>
                                        <p:cTn id="24" fill="hold"/>
                                        <p:tgtEl>
                                          <p:spTgt spid="124">
                                            <p:bg/>
                                          </p:spTgt>
                                        </p:tgtEl>
                                        <p:attrNameLst>
                                          <p:attrName>style.visibility</p:attrName>
                                        </p:attrNameLst>
                                      </p:cBhvr>
                                      <p:to>
                                        <p:strVal val="visible"/>
                                      </p:to>
                                    </p:set>
                                  </p:childTnLst>
                                </p:cTn>
                              </p:par>
                              <p:par>
                                <p:cTn id="25" presetID="1" presetClass="entr" presetSubtype="0" fill="hold" grpId="5">
                                  <p:stCondLst>
                                    <p:cond delay="0"/>
                                  </p:stCondLst>
                                  <p:iterate>
                                    <p:tmAbs val="0"/>
                                  </p:iterate>
                                  <p:childTnLst>
                                    <p:set>
                                      <p:cBhvr>
                                        <p:cTn id="26" fill="hold"/>
                                        <p:tgtEl>
                                          <p:spTgt spid="124">
                                            <p:txEl>
                                              <p:pRg st="0" end="0"/>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6" nodeType="afterEffect">
                                  <p:stCondLst>
                                    <p:cond delay="0"/>
                                  </p:stCondLst>
                                  <p:iterate>
                                    <p:tmAbs val="0"/>
                                  </p:iterate>
                                  <p:childTnLst>
                                    <p:set>
                                      <p:cBhvr>
                                        <p:cTn id="29"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6" animBg="1" advAuto="0"/>
      <p:bldP spid="124" grpId="5" build="p" bldLvl="5" animBg="1" advAuto="0"/>
      <p:bldP spid="125" grpId="4" build="p" bldLvl="5" animBg="1" advAuto="0"/>
      <p:bldP spid="126" grpId="3" build="p" bldLvl="5" animBg="1" advAuto="0"/>
      <p:bldP spid="127" grpId="2" build="p" bldLvl="5" animBg="1" advAuto="0"/>
      <p:bldP spid="128"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body" idx="1"/>
          </p:nvPr>
        </p:nvSpPr>
        <p:spPr>
          <a:xfrm>
            <a:off x="216632" y="4808362"/>
            <a:ext cx="4124296" cy="804863"/>
          </a:xfrm>
          <a:prstGeom prst="rect">
            <a:avLst/>
          </a:prstGeom>
        </p:spPr>
        <p:txBody>
          <a:bodyPr lIns="0" tIns="0" rIns="0" bIns="0"/>
          <a:lstStyle>
            <a:lvl1pPr marL="0" indent="0" defTabSz="201168">
              <a:spcBef>
                <a:spcPts val="100"/>
              </a:spcBef>
              <a:buSzTx/>
              <a:buFontTx/>
              <a:buNone/>
              <a:defRPr sz="1056">
                <a:latin typeface="Arial"/>
                <a:ea typeface="Arial"/>
                <a:cs typeface="Arial"/>
                <a:sym typeface="Arial"/>
              </a:defRPr>
            </a:lvl1pPr>
          </a:lstStyle>
          <a:p>
            <a:pPr lvl="0">
              <a:defRPr sz="1800"/>
            </a:pPr>
            <a:r>
              <a:rPr sz="1056"/>
              <a:t>Manage all district curriculum (scope/sequence, maps, UbD’s, etc.) in one place. Link all curriculum to Michigan content expectations (GLCE/HSCE) and/or Common Core State Standards (CCSS). Run curriculum analysis reports to monitor and adjust implementation.</a:t>
            </a:r>
          </a:p>
        </p:txBody>
      </p:sp>
      <p:sp>
        <p:nvSpPr>
          <p:cNvPr id="379" name="Shape 379"/>
          <p:cNvSpPr/>
          <p:nvPr/>
        </p:nvSpPr>
        <p:spPr>
          <a:xfrm>
            <a:off x="159335" y="4227634"/>
            <a:ext cx="5486401" cy="5667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457200">
              <a:defRPr sz="2000" b="1"/>
            </a:lvl1pPr>
          </a:lstStyle>
          <a:p>
            <a:pPr lvl="0">
              <a:defRPr sz="1800" b="0"/>
            </a:pPr>
            <a:r>
              <a:rPr sz="2000" b="1"/>
              <a:t>Curriculum Mapping</a:t>
            </a:r>
          </a:p>
        </p:txBody>
      </p:sp>
      <p:pic>
        <p:nvPicPr>
          <p:cNvPr id="380" name="pasted-image.png"/>
          <p:cNvPicPr/>
          <p:nvPr/>
        </p:nvPicPr>
        <p:blipFill>
          <a:blip r:embed="rId2">
            <a:extLst/>
          </a:blip>
          <a:stretch>
            <a:fillRect/>
          </a:stretch>
        </p:blipFill>
        <p:spPr>
          <a:xfrm>
            <a:off x="123458" y="1360379"/>
            <a:ext cx="5133936" cy="2853265"/>
          </a:xfrm>
          <a:prstGeom prst="rect">
            <a:avLst/>
          </a:prstGeom>
          <a:ln w="12700">
            <a:miter lim="400000"/>
          </a:ln>
        </p:spPr>
      </p:pic>
      <p:pic>
        <p:nvPicPr>
          <p:cNvPr id="381" name="pasted-image.png"/>
          <p:cNvPicPr/>
          <p:nvPr/>
        </p:nvPicPr>
        <p:blipFill>
          <a:blip r:embed="rId3">
            <a:extLst/>
          </a:blip>
          <a:stretch>
            <a:fillRect/>
          </a:stretch>
        </p:blipFill>
        <p:spPr>
          <a:xfrm>
            <a:off x="4604926" y="2229534"/>
            <a:ext cx="4531332" cy="3548063"/>
          </a:xfrm>
          <a:prstGeom prst="rect">
            <a:avLst/>
          </a:prstGeom>
          <a:ln w="12700">
            <a:miter lim="400000"/>
          </a:ln>
        </p:spPr>
      </p:pic>
      <p:sp>
        <p:nvSpPr>
          <p:cNvPr id="382" name="Shape 382"/>
          <p:cNvSpPr>
            <a:spLocks noGrp="1"/>
          </p:cNvSpPr>
          <p:nvPr>
            <p:ph type="title"/>
          </p:nvPr>
        </p:nvSpPr>
        <p:spPr>
          <a:xfrm>
            <a:off x="457200" y="363008"/>
            <a:ext cx="8229600" cy="1143001"/>
          </a:xfrm>
          <a:prstGeom prst="rect">
            <a:avLst/>
          </a:prstGeom>
        </p:spPr>
        <p:txBody>
          <a:bodyPr lIns="0" tIns="0" rIns="0" bIns="0"/>
          <a:lstStyle/>
          <a:p>
            <a:pPr lvl="0">
              <a:defRPr sz="1800"/>
            </a:pPr>
            <a:r>
              <a:rPr sz="4400"/>
              <a:t>Platform (Optional)</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body" idx="1"/>
          </p:nvPr>
        </p:nvSpPr>
        <p:spPr>
          <a:xfrm>
            <a:off x="350461" y="4887851"/>
            <a:ext cx="4027688" cy="804863"/>
          </a:xfrm>
          <a:prstGeom prst="rect">
            <a:avLst/>
          </a:prstGeom>
        </p:spPr>
        <p:txBody>
          <a:bodyPr lIns="0" tIns="0" rIns="0" bIns="0"/>
          <a:lstStyle>
            <a:lvl1pPr marL="0" indent="0" defTabSz="192023">
              <a:spcBef>
                <a:spcPts val="100"/>
              </a:spcBef>
              <a:buSzTx/>
              <a:buFontTx/>
              <a:buNone/>
              <a:defRPr sz="1008"/>
            </a:lvl1pPr>
          </a:lstStyle>
          <a:p>
            <a:pPr lvl="0">
              <a:defRPr sz="1800"/>
            </a:pPr>
            <a:r>
              <a:rPr sz="1008"/>
              <a:t>Generate formative, interim and summative assessments (or use question bank) that are aligned with state content expectations and CCSS.  Administer and score online assessments for quick results.  Identify student, class, and course/grade level areas of strength and weakness.</a:t>
            </a:r>
          </a:p>
        </p:txBody>
      </p:sp>
      <p:sp>
        <p:nvSpPr>
          <p:cNvPr id="385" name="Shape 385"/>
          <p:cNvSpPr/>
          <p:nvPr/>
        </p:nvSpPr>
        <p:spPr>
          <a:xfrm>
            <a:off x="350461" y="4335437"/>
            <a:ext cx="5486401" cy="5667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457200">
              <a:defRPr sz="2000" b="1"/>
            </a:lvl1pPr>
          </a:lstStyle>
          <a:p>
            <a:pPr lvl="0">
              <a:defRPr sz="1800" b="0"/>
            </a:pPr>
            <a:r>
              <a:rPr sz="2000" b="1"/>
              <a:t>Daily Assessments</a:t>
            </a:r>
          </a:p>
        </p:txBody>
      </p:sp>
      <p:pic>
        <p:nvPicPr>
          <p:cNvPr id="386" name="Screen Shot 2014-06-16 at 8.51.14 PM.png"/>
          <p:cNvPicPr/>
          <p:nvPr/>
        </p:nvPicPr>
        <p:blipFill>
          <a:blip r:embed="rId2">
            <a:extLst/>
          </a:blip>
          <a:stretch>
            <a:fillRect/>
          </a:stretch>
        </p:blipFill>
        <p:spPr>
          <a:xfrm>
            <a:off x="354562" y="1462872"/>
            <a:ext cx="4734589" cy="3012178"/>
          </a:xfrm>
          <a:prstGeom prst="rect">
            <a:avLst/>
          </a:prstGeom>
          <a:ln w="12700">
            <a:miter lim="400000"/>
          </a:ln>
        </p:spPr>
      </p:pic>
      <p:pic>
        <p:nvPicPr>
          <p:cNvPr id="387" name="Screen Shot 2014-06-16 at 8.53.12 PM.png"/>
          <p:cNvPicPr/>
          <p:nvPr/>
        </p:nvPicPr>
        <p:blipFill>
          <a:blip r:embed="rId3">
            <a:extLst/>
          </a:blip>
          <a:stretch>
            <a:fillRect/>
          </a:stretch>
        </p:blipFill>
        <p:spPr>
          <a:xfrm>
            <a:off x="4384770" y="2436156"/>
            <a:ext cx="4425059" cy="3360805"/>
          </a:xfrm>
          <a:prstGeom prst="rect">
            <a:avLst/>
          </a:prstGeom>
          <a:ln w="12700">
            <a:miter lim="400000"/>
          </a:ln>
        </p:spPr>
      </p:pic>
      <p:sp>
        <p:nvSpPr>
          <p:cNvPr id="388" name="Shape 388"/>
          <p:cNvSpPr>
            <a:spLocks noGrp="1"/>
          </p:cNvSpPr>
          <p:nvPr>
            <p:ph type="title"/>
          </p:nvPr>
        </p:nvSpPr>
        <p:spPr>
          <a:xfrm>
            <a:off x="457200" y="379941"/>
            <a:ext cx="8229600" cy="1143001"/>
          </a:xfrm>
          <a:prstGeom prst="rect">
            <a:avLst/>
          </a:prstGeom>
        </p:spPr>
        <p:txBody>
          <a:bodyPr lIns="0" tIns="0" rIns="0" bIns="0"/>
          <a:lstStyle/>
          <a:p>
            <a:pPr lvl="0">
              <a:defRPr sz="1800"/>
            </a:pPr>
            <a:r>
              <a:rPr sz="4400"/>
              <a:t>Platform (Optional)</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body" idx="1"/>
          </p:nvPr>
        </p:nvSpPr>
        <p:spPr>
          <a:xfrm>
            <a:off x="173660" y="5052206"/>
            <a:ext cx="3238350" cy="804863"/>
          </a:xfrm>
          <a:prstGeom prst="rect">
            <a:avLst/>
          </a:prstGeom>
        </p:spPr>
        <p:txBody>
          <a:bodyPr lIns="0" tIns="0" rIns="0" bIns="0"/>
          <a:lstStyle>
            <a:lvl1pPr marL="0" indent="0" defTabSz="205739">
              <a:spcBef>
                <a:spcPts val="100"/>
              </a:spcBef>
              <a:buSzTx/>
              <a:buFontTx/>
              <a:buNone/>
              <a:defRPr sz="1079">
                <a:latin typeface="Arial"/>
                <a:ea typeface="Arial"/>
                <a:cs typeface="Arial"/>
                <a:sym typeface="Arial"/>
              </a:defRPr>
            </a:lvl1pPr>
          </a:lstStyle>
          <a:p>
            <a:pPr lvl="0">
              <a:defRPr sz="1800"/>
            </a:pPr>
            <a:r>
              <a:rPr sz="1079"/>
              <a:t>Electronically manage the Response to Intervention (RtI) process. Track students and interventions in all tiers of system. Generate reports to progress monitor “what works” and doesn’t for each student.</a:t>
            </a:r>
          </a:p>
        </p:txBody>
      </p:sp>
      <p:sp>
        <p:nvSpPr>
          <p:cNvPr id="391" name="Shape 391"/>
          <p:cNvSpPr/>
          <p:nvPr/>
        </p:nvSpPr>
        <p:spPr>
          <a:xfrm>
            <a:off x="173660" y="4485468"/>
            <a:ext cx="5486401" cy="5667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defTabSz="457200">
              <a:defRPr sz="2000" b="1">
                <a:latin typeface="Arial"/>
                <a:ea typeface="Arial"/>
                <a:cs typeface="Arial"/>
                <a:sym typeface="Arial"/>
              </a:defRPr>
            </a:lvl1pPr>
          </a:lstStyle>
          <a:p>
            <a:pPr lvl="0">
              <a:defRPr sz="1800" b="0"/>
            </a:pPr>
            <a:r>
              <a:rPr sz="2000" b="1"/>
              <a:t>Response to Intervention</a:t>
            </a:r>
          </a:p>
        </p:txBody>
      </p:sp>
      <p:pic>
        <p:nvPicPr>
          <p:cNvPr id="392" name="pasted-image.png"/>
          <p:cNvPicPr/>
          <p:nvPr/>
        </p:nvPicPr>
        <p:blipFill>
          <a:blip r:embed="rId2">
            <a:extLst/>
          </a:blip>
          <a:stretch>
            <a:fillRect/>
          </a:stretch>
        </p:blipFill>
        <p:spPr>
          <a:xfrm>
            <a:off x="217230" y="1367462"/>
            <a:ext cx="4312186" cy="3107785"/>
          </a:xfrm>
          <a:prstGeom prst="rect">
            <a:avLst/>
          </a:prstGeom>
          <a:ln w="12700">
            <a:miter lim="400000"/>
          </a:ln>
        </p:spPr>
      </p:pic>
      <p:pic>
        <p:nvPicPr>
          <p:cNvPr id="393" name="pasted-image.png"/>
          <p:cNvPicPr/>
          <p:nvPr/>
        </p:nvPicPr>
        <p:blipFill>
          <a:blip r:embed="rId3">
            <a:extLst/>
          </a:blip>
          <a:stretch>
            <a:fillRect/>
          </a:stretch>
        </p:blipFill>
        <p:spPr>
          <a:xfrm>
            <a:off x="3852275" y="2738308"/>
            <a:ext cx="5147106" cy="3042985"/>
          </a:xfrm>
          <a:prstGeom prst="rect">
            <a:avLst/>
          </a:prstGeom>
          <a:ln w="12700">
            <a:miter lim="400000"/>
          </a:ln>
        </p:spPr>
      </p:pic>
      <p:sp>
        <p:nvSpPr>
          <p:cNvPr id="394" name="Shape 394"/>
          <p:cNvSpPr>
            <a:spLocks noGrp="1"/>
          </p:cNvSpPr>
          <p:nvPr>
            <p:ph type="title"/>
          </p:nvPr>
        </p:nvSpPr>
        <p:spPr>
          <a:xfrm>
            <a:off x="457200" y="346075"/>
            <a:ext cx="8229600" cy="1143000"/>
          </a:xfrm>
          <a:prstGeom prst="rect">
            <a:avLst/>
          </a:prstGeom>
        </p:spPr>
        <p:txBody>
          <a:bodyPr lIns="0" tIns="0" rIns="0" bIns="0"/>
          <a:lstStyle/>
          <a:p>
            <a:pPr lvl="0">
              <a:defRPr sz="1800"/>
            </a:pPr>
            <a:r>
              <a:rPr sz="4400"/>
              <a:t>Platform (Optional)</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asted-image.png"/>
          <p:cNvPicPr/>
          <p:nvPr/>
        </p:nvPicPr>
        <p:blipFill>
          <a:blip r:embed="rId2">
            <a:extLst/>
          </a:blip>
          <a:stretch>
            <a:fillRect/>
          </a:stretch>
        </p:blipFill>
        <p:spPr>
          <a:xfrm rot="20100000">
            <a:off x="2892280" y="1173489"/>
            <a:ext cx="3359440" cy="4511022"/>
          </a:xfrm>
          <a:prstGeom prst="rect">
            <a:avLst/>
          </a:prstGeom>
          <a:ln w="12700">
            <a:miter lim="400000"/>
          </a:ln>
        </p:spPr>
      </p:pic>
      <p:sp>
        <p:nvSpPr>
          <p:cNvPr id="397" name="Shape 397"/>
          <p:cNvSpPr>
            <a:spLocks noGrp="1"/>
          </p:cNvSpPr>
          <p:nvPr>
            <p:ph type="title"/>
          </p:nvPr>
        </p:nvSpPr>
        <p:spPr>
          <a:xfrm>
            <a:off x="457200" y="346075"/>
            <a:ext cx="8229600" cy="1143000"/>
          </a:xfrm>
          <a:prstGeom prst="rect">
            <a:avLst/>
          </a:prstGeom>
        </p:spPr>
        <p:txBody>
          <a:bodyPr lIns="0" tIns="0" rIns="0" bIns="0"/>
          <a:lstStyle/>
          <a:p>
            <a:pPr lvl="0">
              <a:defRPr sz="1800"/>
            </a:pPr>
            <a:r>
              <a:rPr sz="4400"/>
              <a:t>Platform</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p:cNvSpPr>
          <p:nvPr>
            <p:ph type="title"/>
          </p:nvPr>
        </p:nvSpPr>
        <p:spPr>
          <a:xfrm>
            <a:off x="457200" y="565679"/>
            <a:ext cx="8229600" cy="1143001"/>
          </a:xfrm>
          <a:prstGeom prst="rect">
            <a:avLst/>
          </a:prstGeom>
        </p:spPr>
        <p:txBody>
          <a:bodyPr lIns="0" tIns="0" rIns="0" bIns="0"/>
          <a:lstStyle/>
          <a:p>
            <a:pPr lvl="0" defTabSz="603504">
              <a:defRPr sz="1800"/>
            </a:pPr>
            <a:r>
              <a:rPr sz="4224"/>
              <a:t>Cost Structure: </a:t>
            </a:r>
          </a:p>
          <a:p>
            <a:pPr lvl="0" defTabSz="603504">
              <a:defRPr sz="1800"/>
            </a:pPr>
            <a:r>
              <a:rPr sz="2904"/>
              <a:t>Initial Training  </a:t>
            </a:r>
          </a:p>
        </p:txBody>
      </p:sp>
      <p:sp>
        <p:nvSpPr>
          <p:cNvPr id="400" name="Shape 400"/>
          <p:cNvSpPr/>
          <p:nvPr/>
        </p:nvSpPr>
        <p:spPr>
          <a:xfrm>
            <a:off x="291761" y="1647425"/>
            <a:ext cx="8560478" cy="43967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300"/>
              </a:spcBef>
              <a:buClr>
                <a:srgbClr val="819E47"/>
              </a:buClr>
              <a:buSzPct val="100000"/>
              <a:buFont typeface="Wingdings 3"/>
              <a:buChar char=""/>
            </a:pPr>
            <a:r>
              <a:rPr sz="1500" b="1">
                <a:latin typeface="Verdana"/>
                <a:ea typeface="Verdana"/>
                <a:cs typeface="Verdana"/>
                <a:sym typeface="Verdana"/>
              </a:rPr>
              <a:t>What</a:t>
            </a:r>
            <a:r>
              <a:rPr sz="1500">
                <a:latin typeface="Verdana"/>
                <a:ea typeface="Verdana"/>
                <a:cs typeface="Verdana"/>
                <a:sym typeface="Verdana"/>
              </a:rPr>
              <a:t>: Framework Training </a:t>
            </a:r>
          </a:p>
          <a:p>
            <a:pPr marL="461962" lvl="0" indent="-461962" defTabSz="457200">
              <a:spcBef>
                <a:spcPts val="300"/>
              </a:spcBef>
              <a:buClr>
                <a:srgbClr val="819E47"/>
              </a:buClr>
              <a:buSzPct val="100000"/>
              <a:buFont typeface="Wingdings 3"/>
              <a:buChar char=""/>
            </a:pPr>
            <a:r>
              <a:rPr sz="1500" b="1">
                <a:latin typeface="Verdana"/>
                <a:ea typeface="Verdana"/>
                <a:cs typeface="Verdana"/>
                <a:sym typeface="Verdana"/>
              </a:rPr>
              <a:t>Who</a:t>
            </a:r>
            <a:r>
              <a:rPr sz="1500">
                <a:latin typeface="Verdana"/>
                <a:ea typeface="Verdana"/>
                <a:cs typeface="Verdana"/>
                <a:sym typeface="Verdana"/>
              </a:rPr>
              <a:t>: Teachers, Teacher Leaders and/or Administrators</a:t>
            </a:r>
          </a:p>
          <a:p>
            <a:pPr marL="1376362" lvl="2" indent="-461962" defTabSz="457200">
              <a:spcBef>
                <a:spcPts val="300"/>
              </a:spcBef>
              <a:buClr>
                <a:srgbClr val="819E47"/>
              </a:buClr>
              <a:buSzPct val="100000"/>
              <a:buFont typeface="Wingdings 3"/>
              <a:buChar char=""/>
            </a:pPr>
            <a:r>
              <a:rPr sz="1500">
                <a:latin typeface="Verdana"/>
                <a:ea typeface="Verdana"/>
                <a:cs typeface="Verdana"/>
                <a:sym typeface="Verdana"/>
              </a:rPr>
              <a:t>$650/person at Regional Site (5 Days)</a:t>
            </a:r>
          </a:p>
          <a:p>
            <a:pPr marL="1376362" lvl="2" indent="-461962" defTabSz="457200">
              <a:spcBef>
                <a:spcPts val="300"/>
              </a:spcBef>
              <a:buClr>
                <a:srgbClr val="819E47"/>
              </a:buClr>
              <a:buSzPct val="100000"/>
              <a:buFont typeface="Wingdings 3"/>
              <a:buChar char=""/>
            </a:pPr>
            <a:r>
              <a:rPr sz="1500">
                <a:latin typeface="Verdana"/>
                <a:ea typeface="Verdana"/>
                <a:cs typeface="Verdana"/>
                <a:sym typeface="Verdana"/>
              </a:rPr>
              <a:t>$750/person at Regional Site bundled with Summative Scoring (6 days total) </a:t>
            </a:r>
          </a:p>
          <a:p>
            <a:pPr marL="1376362" lvl="2" indent="-461962" defTabSz="457200">
              <a:spcBef>
                <a:spcPts val="300"/>
              </a:spcBef>
              <a:buClr>
                <a:srgbClr val="819E47"/>
              </a:buClr>
              <a:buSzPct val="100000"/>
              <a:buFont typeface="Wingdings 3"/>
              <a:buChar char=""/>
            </a:pPr>
            <a:r>
              <a:rPr sz="1500">
                <a:latin typeface="Verdana"/>
                <a:ea typeface="Verdana"/>
                <a:cs typeface="Verdana"/>
                <a:sym typeface="Verdana"/>
              </a:rPr>
              <a:t>$3000/day in district ($15,000 for complete framework training or $18,000 for 6 days of framework training and 1 day of Summative Scoring)</a:t>
            </a:r>
          </a:p>
          <a:p>
            <a:pPr marL="2290762" lvl="4" indent="-461962" defTabSz="457200">
              <a:spcBef>
                <a:spcPts val="300"/>
              </a:spcBef>
              <a:buClr>
                <a:srgbClr val="819E47"/>
              </a:buClr>
              <a:buSzPct val="100000"/>
              <a:buFont typeface="Wingdings 3"/>
              <a:buChar char=""/>
            </a:pPr>
            <a:r>
              <a:rPr sz="1200">
                <a:latin typeface="Verdana"/>
                <a:ea typeface="Verdana"/>
                <a:cs typeface="Verdana"/>
                <a:sym typeface="Verdana"/>
              </a:rPr>
              <a:t>Note: If more than 30 participants attend an in-district training, an additional $100/person material fee is charged for each person beyond 30 or the district may provide materials at their expense.</a:t>
            </a:r>
          </a:p>
          <a:p>
            <a:pPr marL="1376362" lvl="2" indent="-461962" defTabSz="457200">
              <a:spcBef>
                <a:spcPts val="300"/>
              </a:spcBef>
              <a:buClr>
                <a:srgbClr val="819E47"/>
              </a:buClr>
              <a:buSzPct val="100000"/>
              <a:buFont typeface="Wingdings 3"/>
              <a:buChar char=""/>
            </a:pPr>
            <a:r>
              <a:rPr sz="1500">
                <a:latin typeface="Verdana"/>
                <a:ea typeface="Verdana"/>
                <a:cs typeface="Verdana"/>
                <a:sym typeface="Verdana"/>
              </a:rPr>
              <a:t>$79/person for Stage 1 (Day 1 content) and $99 for Stage II (Day 2-5 content)</a:t>
            </a:r>
          </a:p>
          <a:p>
            <a:pPr marL="461962" lvl="0" indent="-461962" defTabSz="457200">
              <a:spcBef>
                <a:spcPts val="300"/>
              </a:spcBef>
              <a:buClr>
                <a:srgbClr val="819E47"/>
              </a:buClr>
              <a:buSzPct val="100000"/>
              <a:buFont typeface="Wingdings 3"/>
              <a:buChar char=""/>
            </a:pPr>
            <a:r>
              <a:rPr sz="1500" b="1">
                <a:latin typeface="Verdana"/>
                <a:ea typeface="Verdana"/>
                <a:cs typeface="Verdana"/>
                <a:sym typeface="Verdana"/>
              </a:rPr>
              <a:t>When</a:t>
            </a:r>
            <a:r>
              <a:rPr sz="1500">
                <a:latin typeface="Verdana"/>
                <a:ea typeface="Verdana"/>
                <a:cs typeface="Verdana"/>
                <a:sym typeface="Verdana"/>
              </a:rPr>
              <a:t>: Regional and In-District trainings occur throughout the year.  </a:t>
            </a:r>
          </a:p>
          <a:p>
            <a:pPr marL="1376362" lvl="2" indent="-461962" defTabSz="457200">
              <a:spcBef>
                <a:spcPts val="300"/>
              </a:spcBef>
              <a:buClr>
                <a:srgbClr val="819E47"/>
              </a:buClr>
              <a:buSzPct val="100000"/>
              <a:buFont typeface="Wingdings 3"/>
              <a:buChar char=""/>
            </a:pPr>
            <a:r>
              <a:rPr sz="1500">
                <a:latin typeface="Verdana"/>
                <a:ea typeface="Verdana"/>
                <a:cs typeface="Verdana"/>
                <a:sym typeface="Verdana"/>
              </a:rPr>
              <a:t>It is recommended that the 1st two days of Framework training be scheduled back-to-back, followed by the remaining days in either 1 or 2 day increments six to eight weeks apart to allow time to deepen understanding in practice and apply learning.</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title"/>
          </p:nvPr>
        </p:nvSpPr>
        <p:spPr>
          <a:xfrm>
            <a:off x="457200" y="565679"/>
            <a:ext cx="8229600" cy="1143001"/>
          </a:xfrm>
          <a:prstGeom prst="rect">
            <a:avLst/>
          </a:prstGeom>
        </p:spPr>
        <p:txBody>
          <a:bodyPr lIns="0" tIns="0" rIns="0" bIns="0"/>
          <a:lstStyle/>
          <a:p>
            <a:pPr lvl="0" defTabSz="603504">
              <a:defRPr sz="1800"/>
            </a:pPr>
            <a:r>
              <a:rPr sz="4224"/>
              <a:t>Cost Structure</a:t>
            </a:r>
          </a:p>
          <a:p>
            <a:pPr lvl="0" defTabSz="603504">
              <a:defRPr sz="1800"/>
            </a:pPr>
            <a:r>
              <a:rPr sz="2904"/>
              <a:t>Optional/Recommended Training</a:t>
            </a:r>
          </a:p>
        </p:txBody>
      </p:sp>
      <p:sp>
        <p:nvSpPr>
          <p:cNvPr id="403" name="Shape 403"/>
          <p:cNvSpPr/>
          <p:nvPr/>
        </p:nvSpPr>
        <p:spPr>
          <a:xfrm>
            <a:off x="512704" y="1947978"/>
            <a:ext cx="8560478" cy="33680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600"/>
              </a:spcBef>
              <a:buClr>
                <a:srgbClr val="819E47"/>
              </a:buClr>
              <a:buSzPct val="100000"/>
              <a:buFont typeface="Wingdings 3"/>
              <a:buChar char=""/>
            </a:pPr>
            <a:r>
              <a:rPr sz="1500" b="1">
                <a:latin typeface="Verdana"/>
                <a:ea typeface="Verdana"/>
                <a:cs typeface="Verdana"/>
                <a:sym typeface="Verdana"/>
              </a:rPr>
              <a:t>What</a:t>
            </a:r>
            <a:r>
              <a:rPr sz="1500">
                <a:latin typeface="Verdana"/>
                <a:ea typeface="Verdana"/>
                <a:cs typeface="Verdana"/>
                <a:sym typeface="Verdana"/>
              </a:rPr>
              <a:t>: Feedback Institute (2 days)</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$300/person at Regional Site</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$3000/day in district ($6,000)</a:t>
            </a:r>
          </a:p>
          <a:p>
            <a:pPr marL="461962" lvl="0" indent="-461962" defTabSz="457200">
              <a:spcBef>
                <a:spcPts val="600"/>
              </a:spcBef>
              <a:buClr>
                <a:srgbClr val="819E47"/>
              </a:buClr>
              <a:buSzPct val="100000"/>
              <a:buFont typeface="Wingdings 3"/>
              <a:buChar char=""/>
            </a:pPr>
            <a:r>
              <a:rPr sz="1500" b="1">
                <a:latin typeface="Verdana"/>
                <a:ea typeface="Verdana"/>
                <a:cs typeface="Verdana"/>
                <a:sym typeface="Verdana"/>
              </a:rPr>
              <a:t>Who</a:t>
            </a:r>
            <a:r>
              <a:rPr sz="1500">
                <a:latin typeface="Verdana"/>
                <a:ea typeface="Verdana"/>
                <a:cs typeface="Verdana"/>
                <a:sym typeface="Verdana"/>
              </a:rPr>
              <a:t>: Teacher Leaders and/or Administrators</a:t>
            </a:r>
          </a:p>
          <a:p>
            <a:pPr marL="461962" lvl="0" indent="-461962" defTabSz="457200">
              <a:spcBef>
                <a:spcPts val="600"/>
              </a:spcBef>
              <a:buClr>
                <a:srgbClr val="819E47"/>
              </a:buClr>
              <a:buSzPct val="100000"/>
              <a:buFont typeface="Wingdings 3"/>
              <a:buChar char=""/>
            </a:pPr>
            <a:r>
              <a:rPr sz="1500" b="1">
                <a:latin typeface="Verdana"/>
                <a:ea typeface="Verdana"/>
                <a:cs typeface="Verdana"/>
                <a:sym typeface="Verdana"/>
              </a:rPr>
              <a:t>When</a:t>
            </a:r>
            <a:r>
              <a:rPr sz="1500">
                <a:latin typeface="Verdana"/>
                <a:ea typeface="Verdana"/>
                <a:cs typeface="Verdana"/>
                <a:sym typeface="Verdana"/>
              </a:rPr>
              <a:t>: Regional and In-District trainings occur throughout the year.  </a:t>
            </a:r>
          </a:p>
          <a:p>
            <a:pPr marL="461962" lvl="0" indent="-461962" defTabSz="457200">
              <a:spcBef>
                <a:spcPts val="600"/>
              </a:spcBef>
              <a:buClr>
                <a:srgbClr val="819E47"/>
              </a:buClr>
              <a:buSzPct val="100000"/>
              <a:buFont typeface="Wingdings 3"/>
              <a:buChar char=""/>
            </a:pPr>
            <a:endParaRPr sz="1500">
              <a:latin typeface="Verdana"/>
              <a:ea typeface="Verdana"/>
              <a:cs typeface="Verdana"/>
              <a:sym typeface="Verdana"/>
            </a:endParaRPr>
          </a:p>
          <a:p>
            <a:pPr marL="461962" lvl="0" indent="-461962" defTabSz="457200">
              <a:spcBef>
                <a:spcPts val="600"/>
              </a:spcBef>
              <a:buClr>
                <a:srgbClr val="819E47"/>
              </a:buClr>
              <a:buSzPct val="100000"/>
              <a:buFont typeface="Wingdings 3"/>
              <a:buChar char=""/>
            </a:pPr>
            <a:r>
              <a:rPr sz="1500" b="1">
                <a:latin typeface="Verdana"/>
                <a:ea typeface="Verdana"/>
                <a:cs typeface="Verdana"/>
                <a:sym typeface="Verdana"/>
              </a:rPr>
              <a:t>What</a:t>
            </a:r>
            <a:r>
              <a:rPr sz="1500">
                <a:latin typeface="Verdana"/>
                <a:ea typeface="Verdana"/>
                <a:cs typeface="Verdana"/>
                <a:sym typeface="Verdana"/>
              </a:rPr>
              <a:t>: Rater Reliability (3 days)</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$400/person at Regional Site</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$3000/day in district ($9,000)</a:t>
            </a:r>
          </a:p>
          <a:p>
            <a:pPr marL="461962" lvl="0" indent="-461962" defTabSz="457200">
              <a:spcBef>
                <a:spcPts val="600"/>
              </a:spcBef>
              <a:buClr>
                <a:srgbClr val="819E47"/>
              </a:buClr>
              <a:buSzPct val="100000"/>
              <a:buFont typeface="Wingdings 3"/>
              <a:buChar char=""/>
            </a:pPr>
            <a:r>
              <a:rPr sz="1500" b="1">
                <a:latin typeface="Verdana"/>
                <a:ea typeface="Verdana"/>
                <a:cs typeface="Verdana"/>
                <a:sym typeface="Verdana"/>
              </a:rPr>
              <a:t>Who</a:t>
            </a:r>
            <a:r>
              <a:rPr sz="1500">
                <a:latin typeface="Verdana"/>
                <a:ea typeface="Verdana"/>
                <a:cs typeface="Verdana"/>
                <a:sym typeface="Verdana"/>
              </a:rPr>
              <a:t>: Evaluators</a:t>
            </a:r>
          </a:p>
          <a:p>
            <a:pPr marL="461962" lvl="0" indent="-461962" defTabSz="457200">
              <a:spcBef>
                <a:spcPts val="600"/>
              </a:spcBef>
              <a:buClr>
                <a:srgbClr val="819E47"/>
              </a:buClr>
              <a:buSzPct val="100000"/>
              <a:buFont typeface="Wingdings 3"/>
              <a:buChar char=""/>
            </a:pPr>
            <a:r>
              <a:rPr sz="1500" b="1">
                <a:latin typeface="Verdana"/>
                <a:ea typeface="Verdana"/>
                <a:cs typeface="Verdana"/>
                <a:sym typeface="Verdana"/>
              </a:rPr>
              <a:t>When</a:t>
            </a:r>
            <a:r>
              <a:rPr sz="1500">
                <a:latin typeface="Verdana"/>
                <a:ea typeface="Verdana"/>
                <a:cs typeface="Verdana"/>
                <a:sym typeface="Verdana"/>
              </a:rPr>
              <a:t>: Regional and In-District trainings occur throughout the year.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title"/>
          </p:nvPr>
        </p:nvSpPr>
        <p:spPr>
          <a:xfrm>
            <a:off x="457200" y="565679"/>
            <a:ext cx="8229600" cy="1143001"/>
          </a:xfrm>
          <a:prstGeom prst="rect">
            <a:avLst/>
          </a:prstGeom>
        </p:spPr>
        <p:txBody>
          <a:bodyPr lIns="0" tIns="0" rIns="0" bIns="0"/>
          <a:lstStyle/>
          <a:p>
            <a:pPr lvl="0" defTabSz="603504">
              <a:defRPr sz="1800"/>
            </a:pPr>
            <a:r>
              <a:rPr sz="4224"/>
              <a:t>Cost Structure</a:t>
            </a:r>
          </a:p>
          <a:p>
            <a:pPr lvl="0" defTabSz="603504">
              <a:defRPr sz="1800"/>
            </a:pPr>
            <a:r>
              <a:rPr sz="2904"/>
              <a:t>Electronic Tool </a:t>
            </a:r>
          </a:p>
        </p:txBody>
      </p:sp>
      <p:sp>
        <p:nvSpPr>
          <p:cNvPr id="406" name="Shape 406"/>
          <p:cNvSpPr/>
          <p:nvPr/>
        </p:nvSpPr>
        <p:spPr>
          <a:xfrm>
            <a:off x="442488" y="1899080"/>
            <a:ext cx="8560478" cy="32918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600"/>
              </a:spcBef>
              <a:buClr>
                <a:srgbClr val="819E47"/>
              </a:buClr>
              <a:buSzPct val="100000"/>
              <a:buFont typeface="Wingdings 3"/>
              <a:buChar char=""/>
            </a:pPr>
            <a:r>
              <a:rPr sz="1500">
                <a:latin typeface="Verdana"/>
                <a:ea typeface="Verdana"/>
                <a:cs typeface="Verdana"/>
                <a:sym typeface="Verdana"/>
              </a:rPr>
              <a:t>Pivot with 5D+: $450/evaluator 1st year </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$250/evaluator annual renewal</a:t>
            </a:r>
          </a:p>
          <a:p>
            <a:pPr lvl="0" defTabSz="457200">
              <a:spcBef>
                <a:spcPts val="600"/>
              </a:spcBef>
            </a:pPr>
            <a:endParaRPr sz="1500">
              <a:latin typeface="Verdana"/>
              <a:ea typeface="Verdana"/>
              <a:cs typeface="Verdana"/>
              <a:sym typeface="Verdana"/>
            </a:endParaRPr>
          </a:p>
          <a:p>
            <a:pPr marL="461962" lvl="0" indent="-461962" defTabSz="457200">
              <a:spcBef>
                <a:spcPts val="600"/>
              </a:spcBef>
              <a:buClr>
                <a:srgbClr val="819E47"/>
              </a:buClr>
              <a:buSzPct val="100000"/>
              <a:buFont typeface="Wingdings 3"/>
              <a:buChar char=""/>
            </a:pPr>
            <a:r>
              <a:rPr sz="1500">
                <a:latin typeface="Verdana"/>
                <a:ea typeface="Verdana"/>
                <a:cs typeface="Verdana"/>
                <a:sym typeface="Verdana"/>
              </a:rPr>
              <a:t>Each Additional Module (Optional): $2/student</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$1/student if bundled with 5D+ and purchased by June 30, 2015</a:t>
            </a:r>
          </a:p>
          <a:p>
            <a:pPr lvl="0" defTabSz="457200">
              <a:spcBef>
                <a:spcPts val="600"/>
              </a:spcBef>
            </a:pPr>
            <a:endParaRPr sz="1500">
              <a:latin typeface="Verdana"/>
              <a:ea typeface="Verdana"/>
              <a:cs typeface="Verdana"/>
              <a:sym typeface="Verdana"/>
            </a:endParaRPr>
          </a:p>
          <a:p>
            <a:pPr marL="461962" lvl="0" indent="-461962" defTabSz="457200">
              <a:spcBef>
                <a:spcPts val="600"/>
              </a:spcBef>
              <a:buClr>
                <a:srgbClr val="819E47"/>
              </a:buClr>
              <a:buSzPct val="100000"/>
              <a:buFont typeface="Wingdings 3"/>
              <a:buChar char=""/>
            </a:pPr>
            <a:r>
              <a:rPr sz="1500">
                <a:latin typeface="Verdana"/>
                <a:ea typeface="Verdana"/>
                <a:cs typeface="Verdana"/>
                <a:sym typeface="Verdana"/>
              </a:rPr>
              <a:t>Initial Training: </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Live Webinars allocated based on size of district and scheduled/provided for district at no charge.</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FREE Screencasts available on Youtube and Vimeo</a:t>
            </a:r>
          </a:p>
          <a:p>
            <a:pPr marL="1376362" lvl="2" indent="-461962" defTabSz="457200">
              <a:spcBef>
                <a:spcPts val="600"/>
              </a:spcBef>
              <a:buClr>
                <a:srgbClr val="819E47"/>
              </a:buClr>
              <a:buSzPct val="100000"/>
              <a:buFont typeface="Wingdings 3"/>
              <a:buChar char=""/>
            </a:pPr>
            <a:r>
              <a:rPr sz="1500">
                <a:latin typeface="Verdana"/>
                <a:ea typeface="Verdana"/>
                <a:cs typeface="Verdana"/>
                <a:sym typeface="Verdana"/>
              </a:rPr>
              <a:t>Nuts and Bolts Sessions at Regional Sites/In-District when requested.</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xfrm>
            <a:off x="457200" y="473075"/>
            <a:ext cx="8229600" cy="1143000"/>
          </a:xfrm>
          <a:prstGeom prst="rect">
            <a:avLst/>
          </a:prstGeom>
        </p:spPr>
        <p:txBody>
          <a:bodyPr/>
          <a:lstStyle/>
          <a:p>
            <a:pPr lvl="0">
              <a:defRPr sz="1800"/>
            </a:pPr>
            <a:r>
              <a:rPr sz="4400"/>
              <a:t>Cost Scenario  </a:t>
            </a:r>
          </a:p>
        </p:txBody>
      </p:sp>
      <p:sp>
        <p:nvSpPr>
          <p:cNvPr id="409" name="Shape 409"/>
          <p:cNvSpPr/>
          <p:nvPr/>
        </p:nvSpPr>
        <p:spPr>
          <a:xfrm>
            <a:off x="92814" y="1431825"/>
            <a:ext cx="8910152" cy="45110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0" indent="-461962" defTabSz="457200">
              <a:spcBef>
                <a:spcPts val="1200"/>
              </a:spcBef>
              <a:buClr>
                <a:srgbClr val="819E47"/>
              </a:buClr>
              <a:buSzPct val="100000"/>
              <a:buFont typeface="Wingdings 3"/>
              <a:buChar char=""/>
            </a:pPr>
            <a:r>
              <a:rPr sz="1500" b="1">
                <a:latin typeface="Verdana"/>
                <a:ea typeface="Verdana"/>
                <a:cs typeface="Verdana"/>
                <a:sym typeface="Verdana"/>
              </a:rPr>
              <a:t>District : 2,500 students and 11 administrators</a:t>
            </a:r>
          </a:p>
          <a:p>
            <a:pPr marL="919162" lvl="1" indent="-461962" defTabSz="457200">
              <a:spcBef>
                <a:spcPts val="1200"/>
              </a:spcBef>
              <a:buClr>
                <a:srgbClr val="819E47"/>
              </a:buClr>
              <a:buSzPct val="100000"/>
              <a:buFont typeface="Wingdings 3"/>
              <a:buChar char=""/>
            </a:pPr>
            <a:r>
              <a:rPr sz="1500">
                <a:latin typeface="Verdana"/>
                <a:ea typeface="Verdana"/>
                <a:cs typeface="Verdana"/>
                <a:sym typeface="Verdana"/>
              </a:rPr>
              <a:t>3 Elementary buildings - 1 principal </a:t>
            </a:r>
          </a:p>
          <a:p>
            <a:pPr marL="1376362" lvl="2" indent="-461962" defTabSz="457200">
              <a:spcBef>
                <a:spcPts val="1200"/>
              </a:spcBef>
              <a:buClr>
                <a:srgbClr val="819E47"/>
              </a:buClr>
              <a:buSzPct val="100000"/>
              <a:buFont typeface="Wingdings 3"/>
              <a:buChar char=""/>
            </a:pPr>
            <a:r>
              <a:rPr sz="1500">
                <a:latin typeface="Verdana"/>
                <a:ea typeface="Verdana"/>
                <a:cs typeface="Verdana"/>
                <a:sym typeface="Verdana"/>
              </a:rPr>
              <a:t>3 admin($450 electronic tool + $650 framework training) = $3300</a:t>
            </a:r>
          </a:p>
          <a:p>
            <a:pPr marL="919162" lvl="1" indent="-461962" defTabSz="457200">
              <a:spcBef>
                <a:spcPts val="1200"/>
              </a:spcBef>
              <a:buClr>
                <a:srgbClr val="819E47"/>
              </a:buClr>
              <a:buSzPct val="100000"/>
              <a:buFont typeface="Wingdings 3"/>
              <a:buChar char=""/>
            </a:pPr>
            <a:r>
              <a:rPr sz="1500">
                <a:latin typeface="Verdana"/>
                <a:ea typeface="Verdana"/>
                <a:cs typeface="Verdana"/>
                <a:sym typeface="Verdana"/>
              </a:rPr>
              <a:t>2 MS buildings-  1 principal/ 1 assistant </a:t>
            </a:r>
          </a:p>
          <a:p>
            <a:pPr marL="1376362" lvl="2" indent="-461962" defTabSz="457200">
              <a:spcBef>
                <a:spcPts val="1200"/>
              </a:spcBef>
              <a:buClr>
                <a:srgbClr val="819E47"/>
              </a:buClr>
              <a:buSzPct val="100000"/>
              <a:buFont typeface="Wingdings 3"/>
              <a:buChar char=""/>
            </a:pPr>
            <a:r>
              <a:rPr sz="1500">
                <a:latin typeface="Verdana"/>
                <a:ea typeface="Verdana"/>
                <a:cs typeface="Verdana"/>
                <a:sym typeface="Verdana"/>
              </a:rPr>
              <a:t>4 admin($450 electronic tool + $650 framework training) = $4400</a:t>
            </a:r>
          </a:p>
          <a:p>
            <a:pPr marL="919162" lvl="1" indent="-461962" defTabSz="457200">
              <a:spcBef>
                <a:spcPts val="1200"/>
              </a:spcBef>
              <a:buClr>
                <a:srgbClr val="819E47"/>
              </a:buClr>
              <a:buSzPct val="100000"/>
              <a:buFont typeface="Wingdings 3"/>
              <a:buChar char=""/>
            </a:pPr>
            <a:r>
              <a:rPr sz="1500">
                <a:latin typeface="Verdana"/>
                <a:ea typeface="Verdana"/>
                <a:cs typeface="Verdana"/>
                <a:sym typeface="Verdana"/>
              </a:rPr>
              <a:t>1 HS building/ 1 principal/ 2 assistants</a:t>
            </a:r>
          </a:p>
          <a:p>
            <a:pPr marL="1376362" lvl="2" indent="-461962" defTabSz="457200">
              <a:spcBef>
                <a:spcPts val="1200"/>
              </a:spcBef>
              <a:buClr>
                <a:srgbClr val="819E47"/>
              </a:buClr>
              <a:buSzPct val="100000"/>
              <a:buFont typeface="Wingdings 3"/>
              <a:buChar char=""/>
            </a:pPr>
            <a:r>
              <a:rPr sz="1500">
                <a:latin typeface="Verdana"/>
                <a:ea typeface="Verdana"/>
                <a:cs typeface="Verdana"/>
                <a:sym typeface="Verdana"/>
              </a:rPr>
              <a:t>4 admin($450 electronic tool + $650 framework training) = $4400</a:t>
            </a:r>
          </a:p>
          <a:p>
            <a:pPr marL="919162" lvl="1" indent="-461962" defTabSz="457200">
              <a:spcBef>
                <a:spcPts val="1200"/>
              </a:spcBef>
              <a:buClr>
                <a:srgbClr val="819E47"/>
              </a:buClr>
              <a:buSzPct val="100000"/>
              <a:buFont typeface="Wingdings 3"/>
              <a:buChar char=""/>
            </a:pPr>
            <a:r>
              <a:rPr sz="1500">
                <a:latin typeface="Verdana"/>
                <a:ea typeface="Verdana"/>
                <a:cs typeface="Verdana"/>
                <a:sym typeface="Verdana"/>
              </a:rPr>
              <a:t>Total for District - 1st Year Electronic Tool and Framework Training</a:t>
            </a:r>
          </a:p>
          <a:p>
            <a:pPr marL="1376362" lvl="2" indent="-461962" defTabSz="457200">
              <a:spcBef>
                <a:spcPts val="1200"/>
              </a:spcBef>
              <a:buClr>
                <a:srgbClr val="819E47"/>
              </a:buClr>
              <a:buSzPct val="100000"/>
              <a:buFont typeface="Wingdings 3"/>
              <a:buChar char=""/>
            </a:pPr>
            <a:r>
              <a:rPr sz="1500" b="1">
                <a:latin typeface="Verdana"/>
                <a:ea typeface="Verdana"/>
                <a:cs typeface="Verdana"/>
                <a:sym typeface="Verdana"/>
              </a:rPr>
              <a:t>11admin($450 electronic tool + $650 framework training) = $11,100</a:t>
            </a:r>
          </a:p>
          <a:p>
            <a:pPr marL="919162" lvl="1" indent="-461962" defTabSz="457200">
              <a:spcBef>
                <a:spcPts val="1200"/>
              </a:spcBef>
              <a:buClr>
                <a:srgbClr val="819E47"/>
              </a:buClr>
              <a:buSzPct val="100000"/>
              <a:buFont typeface="Wingdings 3"/>
              <a:buChar char=""/>
            </a:pPr>
            <a:r>
              <a:rPr sz="1500">
                <a:latin typeface="Verdana"/>
                <a:ea typeface="Verdana"/>
                <a:cs typeface="Verdana"/>
                <a:sym typeface="Verdana"/>
              </a:rPr>
              <a:t>Total Initial Cost to district for framework training and use of electronic tool.</a:t>
            </a:r>
          </a:p>
          <a:p>
            <a:pPr marL="919162" lvl="1" indent="-461962" defTabSz="457200">
              <a:spcBef>
                <a:spcPts val="1200"/>
              </a:spcBef>
              <a:buClr>
                <a:srgbClr val="819E47"/>
              </a:buClr>
              <a:buSzPct val="100000"/>
              <a:buFont typeface="Wingdings 3"/>
              <a:buChar char=""/>
            </a:pPr>
            <a:r>
              <a:rPr sz="1500">
                <a:latin typeface="Verdana"/>
                <a:ea typeface="Verdana"/>
                <a:cs typeface="Verdana"/>
                <a:sym typeface="Verdana"/>
              </a:rPr>
              <a:t> Annual Cost after 1st year</a:t>
            </a:r>
          </a:p>
          <a:p>
            <a:pPr marL="1376362" lvl="2" indent="-461962" defTabSz="457200">
              <a:spcBef>
                <a:spcPts val="1200"/>
              </a:spcBef>
              <a:buClr>
                <a:srgbClr val="819E47"/>
              </a:buClr>
              <a:buSzPct val="100000"/>
              <a:buFont typeface="Wingdings 3"/>
              <a:buChar char=""/>
            </a:pPr>
            <a:r>
              <a:rPr sz="1500" b="1">
                <a:latin typeface="Verdana"/>
                <a:ea typeface="Verdana"/>
                <a:cs typeface="Verdana"/>
                <a:sym typeface="Verdana"/>
              </a:rPr>
              <a:t>11 admin ($250 electronic tool) = $2,750</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p:cNvSpPr>
          <p:nvPr>
            <p:ph type="title"/>
          </p:nvPr>
        </p:nvSpPr>
        <p:spPr>
          <a:xfrm>
            <a:off x="457200" y="565679"/>
            <a:ext cx="8229600" cy="1143001"/>
          </a:xfrm>
          <a:prstGeom prst="rect">
            <a:avLst/>
          </a:prstGeom>
        </p:spPr>
        <p:txBody>
          <a:bodyPr lIns="0" tIns="0" rIns="0" bIns="0"/>
          <a:lstStyle/>
          <a:p>
            <a:pPr lvl="0">
              <a:defRPr sz="1800"/>
            </a:pPr>
            <a:r>
              <a:rPr sz="4400"/>
              <a:t>Additional Resources </a:t>
            </a:r>
          </a:p>
        </p:txBody>
      </p:sp>
      <p:sp>
        <p:nvSpPr>
          <p:cNvPr id="412" name="Shape 412"/>
          <p:cNvSpPr/>
          <p:nvPr/>
        </p:nvSpPr>
        <p:spPr>
          <a:xfrm>
            <a:off x="691375" y="1743685"/>
            <a:ext cx="8229601" cy="4186618"/>
          </a:xfrm>
          <a:prstGeom prst="rect">
            <a:avLst/>
          </a:prstGeom>
          <a:ln>
            <a:round/>
          </a:ln>
          <a:extLst>
            <a:ext uri="{C572A759-6A51-4108-AA02-DFA0A04FC94B}">
              <ma14:wrappingTextBoxFlag xmlns:ma14="http://schemas.microsoft.com/office/mac/drawingml/2011/main" xmlns="" val="1"/>
            </a:ext>
          </a:extLst>
        </p:spPr>
        <p:txBody>
          <a:bodyPr lIns="38100" tIns="38100" rIns="38100" bIns="38100"/>
          <a:lstStyle/>
          <a:p>
            <a:pPr lvl="0" defTabSz="457200">
              <a:buClr>
                <a:srgbClr val="92AB59"/>
              </a:buClr>
              <a:buFont typeface="Wingdings 3"/>
            </a:pPr>
            <a:r>
              <a:rPr>
                <a:solidFill>
                  <a:srgbClr val="0433FF"/>
                </a:solidFill>
                <a:uFill>
                  <a:solidFill>
                    <a:srgbClr val="0433FF"/>
                  </a:solidFill>
                </a:uFill>
                <a:latin typeface="Verdana"/>
                <a:ea typeface="Verdana"/>
                <a:cs typeface="Verdana"/>
                <a:sym typeface="Verdana"/>
                <a:hlinkClick r:id="rId2"/>
              </a:rPr>
              <a:t>www.k-12leadership.org</a:t>
            </a:r>
            <a:r>
              <a:rPr>
                <a:uFill>
                  <a:solidFill/>
                </a:uFill>
                <a:latin typeface="Verdana"/>
                <a:ea typeface="Verdana"/>
                <a:cs typeface="Verdana"/>
                <a:sym typeface="Verdana"/>
              </a:rPr>
              <a:t> or </a:t>
            </a:r>
            <a:r>
              <a:rPr>
                <a:solidFill>
                  <a:srgbClr val="0433FF"/>
                </a:solidFill>
                <a:uFill>
                  <a:solidFill>
                    <a:srgbClr val="0433FF"/>
                  </a:solidFill>
                </a:uFill>
                <a:latin typeface="Verdana"/>
                <a:ea typeface="Verdana"/>
                <a:cs typeface="Verdana"/>
                <a:sym typeface="Verdana"/>
                <a:hlinkClick r:id="rId3"/>
              </a:rPr>
              <a:t>www.k-12leadership.org/teacher-eval</a:t>
            </a:r>
            <a:endParaRPr sz="2400">
              <a:uFill>
                <a:solidFill/>
              </a:uFill>
              <a:latin typeface="Verdana"/>
              <a:ea typeface="Verdana"/>
              <a:cs typeface="Verdana"/>
              <a:sym typeface="Verdana"/>
            </a:endParaRPr>
          </a:p>
          <a:p>
            <a:pPr lvl="0" defTabSz="457200">
              <a:buClr>
                <a:srgbClr val="92AB59"/>
              </a:buClr>
              <a:buFont typeface="Wingdings 3"/>
            </a:pPr>
            <a:endParaRPr sz="1200">
              <a:uFill>
                <a:solidFill/>
              </a:uFill>
              <a:latin typeface="Verdana"/>
              <a:ea typeface="Verdana"/>
              <a:cs typeface="Verdana"/>
              <a:sym typeface="Verdana"/>
            </a:endParaRPr>
          </a:p>
          <a:p>
            <a:pPr lvl="0" defTabSz="457200">
              <a:buClr>
                <a:srgbClr val="92AB59"/>
              </a:buClr>
              <a:buFont typeface="Wingdings 3"/>
            </a:pPr>
            <a:r>
              <a:rPr b="1">
                <a:uFill>
                  <a:solidFill/>
                </a:uFill>
                <a:latin typeface="Verdana"/>
                <a:ea typeface="Verdana"/>
                <a:cs typeface="Verdana"/>
                <a:sym typeface="Verdana"/>
              </a:rPr>
              <a:t>On the website you can find:</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5D Instructional Framework.</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5D+ Teacher Evaluation Rubric in multiple formats.</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5D+ Readiness Assessment.</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Glossary of Terms.</a:t>
            </a:r>
          </a:p>
          <a:p>
            <a:pPr marL="346472" lvl="0" indent="-346472" defTabSz="457200">
              <a:buClr>
                <a:srgbClr val="92AB59"/>
              </a:buClr>
              <a:buSzPct val="100000"/>
              <a:buFont typeface="Wingdings 3"/>
              <a:buChar char=""/>
            </a:pPr>
            <a:r>
              <a:rPr>
                <a:uFill>
                  <a:solidFill/>
                </a:uFill>
                <a:latin typeface="Verdana"/>
                <a:ea typeface="Verdana"/>
                <a:cs typeface="Verdana"/>
                <a:sym typeface="Verdana"/>
              </a:rPr>
              <a:t>Research and Resources to Support the 5D+ Teacher Evaluation Rubric.</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Rater Reliability Research Overview.</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Teacher Evaluation Research.</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Annotated Bibliography.</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i="1">
                <a:uFill>
                  <a:solidFill/>
                </a:uFill>
                <a:latin typeface="Verdana"/>
                <a:ea typeface="Verdana"/>
                <a:cs typeface="Verdana"/>
                <a:sym typeface="Verdana"/>
              </a:rPr>
              <a:t>Leading for Instructional Improvement: How Successful Leaders Develop Teaching and Learning Expertise</a:t>
            </a:r>
            <a:r>
              <a:rPr>
                <a:uFill>
                  <a:solidFill/>
                </a:uFill>
                <a:latin typeface="Verdana"/>
                <a:ea typeface="Verdana"/>
                <a:cs typeface="Verdana"/>
                <a:sym typeface="Verdana"/>
              </a:rPr>
              <a:t>, by Fink and Markholt.</a:t>
            </a:r>
            <a:endParaRPr sz="2400">
              <a:uFill>
                <a:solidFill/>
              </a:uFill>
              <a:latin typeface="Verdana"/>
              <a:ea typeface="Verdana"/>
              <a:cs typeface="Verdana"/>
              <a:sym typeface="Verdana"/>
            </a:endParaRPr>
          </a:p>
          <a:p>
            <a:pPr marL="346472" lvl="0" indent="-346472" defTabSz="457200">
              <a:buClr>
                <a:srgbClr val="92AB59"/>
              </a:buClr>
              <a:buSzPct val="100000"/>
              <a:buFont typeface="Wingdings 3"/>
              <a:buChar char=""/>
            </a:pPr>
            <a:r>
              <a:rPr>
                <a:uFill>
                  <a:solidFill/>
                </a:uFill>
                <a:latin typeface="Verdana"/>
                <a:ea typeface="Verdana"/>
                <a:cs typeface="Verdana"/>
                <a:sym typeface="Verdana"/>
              </a:rPr>
              <a:t>Classroom Instruction Videos.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p:cNvSpPr>
          <p:nvPr>
            <p:ph type="title"/>
          </p:nvPr>
        </p:nvSpPr>
        <p:spPr>
          <a:xfrm>
            <a:off x="289931" y="187657"/>
            <a:ext cx="8229601" cy="1508126"/>
          </a:xfrm>
          <a:prstGeom prst="rect">
            <a:avLst/>
          </a:prstGeom>
        </p:spPr>
        <p:txBody>
          <a:bodyPr/>
          <a:lstStyle/>
          <a:p>
            <a:pPr lvl="0">
              <a:defRPr sz="1800"/>
            </a:pPr>
            <a:r>
              <a:rPr sz="4400"/>
              <a:t>Reflection</a:t>
            </a:r>
          </a:p>
        </p:txBody>
      </p:sp>
      <p:sp>
        <p:nvSpPr>
          <p:cNvPr id="415" name="Shape 415"/>
          <p:cNvSpPr>
            <a:spLocks noGrp="1"/>
          </p:cNvSpPr>
          <p:nvPr>
            <p:ph type="body" idx="1"/>
          </p:nvPr>
        </p:nvSpPr>
        <p:spPr>
          <a:xfrm>
            <a:off x="457200" y="1473200"/>
            <a:ext cx="6179910" cy="4425086"/>
          </a:xfrm>
          <a:prstGeom prst="rect">
            <a:avLst/>
          </a:prstGeom>
        </p:spPr>
        <p:txBody>
          <a:bodyPr>
            <a:normAutofit lnSpcReduction="10000"/>
          </a:bodyPr>
          <a:lstStyle/>
          <a:p>
            <a:pPr marL="308609" lvl="0" indent="-308609" defTabSz="822959">
              <a:spcBef>
                <a:spcPts val="1200"/>
              </a:spcBef>
              <a:defRPr sz="1800"/>
            </a:pPr>
            <a:r>
              <a:rPr sz="2880"/>
              <a:t>What squares with you?</a:t>
            </a:r>
          </a:p>
          <a:p>
            <a:pPr marL="308609" lvl="0" indent="-308609" defTabSz="822959">
              <a:spcBef>
                <a:spcPts val="4200"/>
              </a:spcBef>
              <a:defRPr sz="1800"/>
            </a:pPr>
            <a:endParaRPr sz="2880"/>
          </a:p>
          <a:p>
            <a:pPr marL="308609" lvl="0" indent="-308609" defTabSz="822959">
              <a:spcBef>
                <a:spcPts val="1200"/>
              </a:spcBef>
              <a:defRPr sz="1800"/>
            </a:pPr>
            <a:r>
              <a:rPr sz="2880"/>
              <a:t>What questions are circling in your mind?</a:t>
            </a:r>
          </a:p>
          <a:p>
            <a:pPr marL="308609" lvl="0" indent="-308609" defTabSz="822959">
              <a:spcBef>
                <a:spcPts val="900"/>
              </a:spcBef>
              <a:defRPr sz="1800"/>
            </a:pPr>
            <a:endParaRPr sz="2880"/>
          </a:p>
          <a:p>
            <a:pPr marL="308609" lvl="0" indent="-308609" defTabSz="822959">
              <a:spcBef>
                <a:spcPts val="1200"/>
              </a:spcBef>
              <a:defRPr sz="1800"/>
            </a:pPr>
            <a:r>
              <a:rPr sz="2880"/>
              <a:t>What changes in practice or expectations do you need to consider with 5D/5D+?</a:t>
            </a:r>
          </a:p>
        </p:txBody>
      </p:sp>
      <p:sp>
        <p:nvSpPr>
          <p:cNvPr id="416" name="Shape 41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49</a:t>
            </a:fld>
            <a:endParaRPr sz="1200">
              <a:solidFill>
                <a:srgbClr val="888888"/>
              </a:solidFill>
            </a:endParaRPr>
          </a:p>
        </p:txBody>
      </p:sp>
      <p:sp>
        <p:nvSpPr>
          <p:cNvPr id="417" name="Shape 417"/>
          <p:cNvSpPr/>
          <p:nvPr/>
        </p:nvSpPr>
        <p:spPr>
          <a:xfrm>
            <a:off x="6896651" y="2892079"/>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418" name="Shape 418"/>
          <p:cNvSpPr/>
          <p:nvPr/>
        </p:nvSpPr>
        <p:spPr>
          <a:xfrm>
            <a:off x="6896651" y="1166743"/>
            <a:ext cx="1270001" cy="12700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sp>
        <p:nvSpPr>
          <p:cNvPr id="419" name="Shape 419"/>
          <p:cNvSpPr/>
          <p:nvPr/>
        </p:nvSpPr>
        <p:spPr>
          <a:xfrm>
            <a:off x="6896651" y="461741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lvl="0" algn="ctr" defTabSz="584200">
              <a:buClr>
                <a:srgbClr val="000000"/>
              </a:buClr>
              <a:buFont typeface="Helvetica"/>
              <a:defRPr sz="4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457200" y="533400"/>
            <a:ext cx="8229600" cy="1143000"/>
          </a:xfrm>
          <a:prstGeom prst="rect">
            <a:avLst/>
          </a:prstGeom>
        </p:spPr>
        <p:txBody>
          <a:bodyPr/>
          <a:lstStyle/>
          <a:p>
            <a:pPr lvl="0">
              <a:defRPr sz="1800"/>
            </a:pPr>
            <a:r>
              <a:rPr sz="4400"/>
              <a:t>Format of Design  </a:t>
            </a:r>
          </a:p>
        </p:txBody>
      </p:sp>
      <p:pic>
        <p:nvPicPr>
          <p:cNvPr id="133" name="image17.png"/>
          <p:cNvPicPr/>
          <p:nvPr/>
        </p:nvPicPr>
        <p:blipFill>
          <a:blip r:embed="rId3">
            <a:extLst/>
          </a:blip>
          <a:stretch>
            <a:fillRect/>
          </a:stretch>
        </p:blipFill>
        <p:spPr>
          <a:xfrm>
            <a:off x="378668" y="1427207"/>
            <a:ext cx="8437464" cy="4508766"/>
          </a:xfrm>
          <a:prstGeom prst="rect">
            <a:avLst/>
          </a:prstGeom>
          <a:ln>
            <a:round/>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p:cNvSpPr>
          <p:nvPr>
            <p:ph type="title"/>
          </p:nvPr>
        </p:nvSpPr>
        <p:spPr>
          <a:xfrm>
            <a:off x="1221448" y="625475"/>
            <a:ext cx="7465352" cy="1143000"/>
          </a:xfrm>
          <a:prstGeom prst="rect">
            <a:avLst/>
          </a:prstGeom>
        </p:spPr>
        <p:txBody>
          <a:bodyPr/>
          <a:lstStyle/>
          <a:p>
            <a:pPr lvl="0">
              <a:defRPr sz="1800"/>
            </a:pPr>
            <a:r>
              <a:rPr sz="4400"/>
              <a:t>MI School Representative </a:t>
            </a:r>
          </a:p>
        </p:txBody>
      </p:sp>
      <p:sp>
        <p:nvSpPr>
          <p:cNvPr id="422" name="Shape 422"/>
          <p:cNvSpPr/>
          <p:nvPr/>
        </p:nvSpPr>
        <p:spPr>
          <a:xfrm>
            <a:off x="457561" y="1935479"/>
            <a:ext cx="8560478" cy="38252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1" indent="-461962" defTabSz="457200">
              <a:spcBef>
                <a:spcPts val="1200"/>
              </a:spcBef>
              <a:buClr>
                <a:srgbClr val="819E47"/>
              </a:buClr>
              <a:buSzPct val="100000"/>
              <a:buFont typeface="Wingdings 3"/>
              <a:buChar char=""/>
            </a:pPr>
            <a:r>
              <a:rPr>
                <a:latin typeface="Verdana"/>
                <a:ea typeface="Verdana"/>
                <a:cs typeface="Verdana"/>
                <a:sym typeface="Verdana"/>
              </a:rPr>
              <a:t>Greenville Public Schools (1st year) 616.754.3686</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Michelle Blaszczynski, Chief Academic Officer</a:t>
            </a:r>
          </a:p>
          <a:p>
            <a:pPr marL="2290762" lvl="4" indent="-461962" defTabSz="457200">
              <a:spcBef>
                <a:spcPts val="1200"/>
              </a:spcBef>
              <a:buClr>
                <a:srgbClr val="819E47"/>
              </a:buClr>
              <a:buSzPct val="100000"/>
              <a:buFont typeface="Wingdings 3"/>
              <a:buChar char=""/>
            </a:pPr>
            <a:r>
              <a:rPr>
                <a:latin typeface="Verdana"/>
                <a:ea typeface="Verdana"/>
                <a:cs typeface="Verdana"/>
                <a:sym typeface="Verdana"/>
              </a:rPr>
              <a:t>blaszczm@greenville.k12.mi.us</a:t>
            </a:r>
          </a:p>
          <a:p>
            <a:pPr marL="1376362" lvl="2" indent="-461962" defTabSz="457200">
              <a:spcBef>
                <a:spcPts val="1200"/>
              </a:spcBef>
              <a:buClr>
                <a:srgbClr val="819E47"/>
              </a:buClr>
              <a:buSzPct val="100000"/>
              <a:buFont typeface="Wingdings 3"/>
              <a:buChar char=""/>
            </a:pPr>
            <a:r>
              <a:rPr>
                <a:latin typeface="Verdana"/>
                <a:ea typeface="Verdana"/>
                <a:cs typeface="Verdana"/>
                <a:sym typeface="Verdana"/>
              </a:rPr>
              <a:t>Korie Crawford, Chief Operating Officer</a:t>
            </a:r>
          </a:p>
          <a:p>
            <a:pPr marL="1833562" lvl="3" indent="-461962" defTabSz="457200">
              <a:spcBef>
                <a:spcPts val="1200"/>
              </a:spcBef>
              <a:buClr>
                <a:srgbClr val="819E47"/>
              </a:buClr>
              <a:buSzPct val="100000"/>
              <a:buFont typeface="Wingdings 3"/>
              <a:buChar char=""/>
            </a:pPr>
            <a:r>
              <a:rPr>
                <a:latin typeface="Verdana"/>
                <a:ea typeface="Verdana"/>
                <a:cs typeface="Verdana"/>
                <a:sym typeface="Verdana"/>
              </a:rPr>
              <a:t>crawfork@greenville.k12.mi.us</a:t>
            </a:r>
          </a:p>
          <a:p>
            <a:pPr marL="461962" lvl="0" indent="-461962" defTabSz="457200">
              <a:spcBef>
                <a:spcPts val="1200"/>
              </a:spcBef>
              <a:buClr>
                <a:srgbClr val="819E47"/>
              </a:buClr>
              <a:buSzPct val="100000"/>
              <a:buFont typeface="Wingdings 3"/>
              <a:buChar char=""/>
            </a:pPr>
            <a:r>
              <a:rPr>
                <a:latin typeface="Verdana"/>
                <a:ea typeface="Verdana"/>
                <a:cs typeface="Verdana"/>
                <a:sym typeface="Verdana"/>
              </a:rPr>
              <a:t>Reflections:</a:t>
            </a:r>
          </a:p>
          <a:p>
            <a:pPr marL="919162" lvl="1" indent="-461962" defTabSz="457200">
              <a:spcBef>
                <a:spcPts val="1200"/>
              </a:spcBef>
              <a:buClr>
                <a:srgbClr val="819E47"/>
              </a:buClr>
              <a:buSzPct val="100000"/>
              <a:buFont typeface="Wingdings 3"/>
              <a:buChar char=""/>
            </a:pPr>
            <a:r>
              <a:rPr>
                <a:latin typeface="Verdana"/>
                <a:ea typeface="Verdana"/>
                <a:cs typeface="Verdana"/>
                <a:sym typeface="Verdana"/>
              </a:rPr>
              <a:t>Why did you select this model?</a:t>
            </a:r>
          </a:p>
          <a:p>
            <a:pPr marL="919162" lvl="1" indent="-461962" defTabSz="457200">
              <a:spcBef>
                <a:spcPts val="1200"/>
              </a:spcBef>
              <a:buClr>
                <a:srgbClr val="819E47"/>
              </a:buClr>
              <a:buSzPct val="100000"/>
              <a:buFont typeface="Wingdings 3"/>
              <a:buChar char=""/>
            </a:pPr>
            <a:r>
              <a:rPr>
                <a:latin typeface="Verdana"/>
                <a:ea typeface="Verdana"/>
                <a:cs typeface="Verdana"/>
                <a:sym typeface="Verdana"/>
              </a:rPr>
              <a:t>What was your experience with launch?</a:t>
            </a:r>
          </a:p>
          <a:p>
            <a:pPr marL="919162" lvl="1" indent="-461962" defTabSz="457200">
              <a:spcBef>
                <a:spcPts val="1200"/>
              </a:spcBef>
              <a:buClr>
                <a:srgbClr val="819E47"/>
              </a:buClr>
              <a:buSzPct val="100000"/>
              <a:buFont typeface="Wingdings 3"/>
              <a:buChar char=""/>
            </a:pPr>
            <a:r>
              <a:rPr>
                <a:latin typeface="Verdana"/>
                <a:ea typeface="Verdana"/>
                <a:cs typeface="Verdana"/>
                <a:sym typeface="Verdana"/>
              </a:rPr>
              <a:t>What are some highlights to date?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xfrm>
            <a:off x="457200" y="-471210"/>
            <a:ext cx="8229600" cy="1508125"/>
          </a:xfrm>
          <a:prstGeom prst="rect">
            <a:avLst/>
          </a:prstGeom>
        </p:spPr>
        <p:txBody>
          <a:bodyPr/>
          <a:lstStyle>
            <a:lvl1pPr>
              <a:defRPr sz="4200">
                <a:solidFill>
                  <a:srgbClr val="FFFFFF"/>
                </a:solidFill>
              </a:defRPr>
            </a:lvl1pPr>
          </a:lstStyle>
          <a:p>
            <a:pPr lvl="0">
              <a:defRPr sz="1800">
                <a:solidFill>
                  <a:srgbClr val="000000"/>
                </a:solidFill>
              </a:defRPr>
            </a:pPr>
            <a:r>
              <a:rPr sz="4200">
                <a:solidFill>
                  <a:srgbClr val="FFFFFF"/>
                </a:solidFill>
              </a:rPr>
              <a:t>Question and Answers</a:t>
            </a:r>
          </a:p>
        </p:txBody>
      </p:sp>
      <p:sp>
        <p:nvSpPr>
          <p:cNvPr id="425" name="Shape 4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51</a:t>
            </a:fld>
            <a:endParaRPr sz="1200">
              <a:solidFill>
                <a:srgbClr val="888888"/>
              </a:solidFill>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title"/>
          </p:nvPr>
        </p:nvSpPr>
        <p:spPr>
          <a:xfrm>
            <a:off x="1711926" y="955631"/>
            <a:ext cx="6087264" cy="707011"/>
          </a:xfrm>
          <a:prstGeom prst="rect">
            <a:avLst/>
          </a:prstGeom>
        </p:spPr>
        <p:txBody>
          <a:bodyPr>
            <a:normAutofit fontScale="90000"/>
          </a:bodyPr>
          <a:lstStyle>
            <a:lvl1pPr defTabSz="868680">
              <a:defRPr sz="4180"/>
            </a:lvl1pPr>
          </a:lstStyle>
          <a:p>
            <a:pPr lvl="0">
              <a:defRPr sz="1800"/>
            </a:pPr>
            <a:r>
              <a:rPr sz="4180"/>
              <a:t>Contact Us</a:t>
            </a:r>
          </a:p>
        </p:txBody>
      </p:sp>
      <p:sp>
        <p:nvSpPr>
          <p:cNvPr id="428" name="Shape 42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52</a:t>
            </a:fld>
            <a:endParaRPr sz="1200">
              <a:solidFill>
                <a:srgbClr val="888888"/>
              </a:solidFill>
            </a:endParaRPr>
          </a:p>
        </p:txBody>
      </p:sp>
      <p:sp>
        <p:nvSpPr>
          <p:cNvPr id="429" name="Shape 429"/>
          <p:cNvSpPr/>
          <p:nvPr/>
        </p:nvSpPr>
        <p:spPr>
          <a:xfrm>
            <a:off x="673847" y="1841350"/>
            <a:ext cx="7796306" cy="37236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61962" lvl="1" indent="-461962" defTabSz="457200">
              <a:buClr>
                <a:srgbClr val="819E47"/>
              </a:buClr>
              <a:buSzPct val="100000"/>
              <a:buFont typeface="Wingdings 3"/>
              <a:buChar char=""/>
            </a:pPr>
            <a:r>
              <a:rPr>
                <a:latin typeface="Verdana"/>
                <a:ea typeface="Verdana"/>
                <a:cs typeface="Verdana"/>
                <a:sym typeface="Verdana"/>
              </a:rPr>
              <a:t>For MASSP services and MI implementation, contact:</a:t>
            </a:r>
          </a:p>
          <a:p>
            <a:pPr marL="1376362" lvl="2" indent="-461962" defTabSz="457200">
              <a:buClr>
                <a:srgbClr val="819E47"/>
              </a:buClr>
              <a:buSzPct val="100000"/>
              <a:buFont typeface="Wingdings 3"/>
              <a:buChar char=""/>
            </a:pPr>
            <a:r>
              <a:rPr>
                <a:latin typeface="Verdana"/>
                <a:ea typeface="Verdana"/>
                <a:cs typeface="Verdana"/>
                <a:sym typeface="Verdana"/>
              </a:rPr>
              <a:t>Colin Ripmaster, Associate Director</a:t>
            </a:r>
          </a:p>
          <a:p>
            <a:pPr marL="1376362" lvl="2" indent="-461962" defTabSz="457200">
              <a:buClr>
                <a:srgbClr val="819E47"/>
              </a:buClr>
              <a:buSzPct val="100000"/>
              <a:buFont typeface="Wingdings 3"/>
              <a:buChar char=""/>
            </a:pPr>
            <a:r>
              <a:rPr>
                <a:latin typeface="Verdana"/>
                <a:ea typeface="Verdana"/>
                <a:cs typeface="Verdana"/>
                <a:sym typeface="Verdana"/>
              </a:rPr>
              <a:t>Michigan Association of Secondary School Principals</a:t>
            </a:r>
          </a:p>
          <a:p>
            <a:pPr marL="1376362" lvl="2" indent="-461962" defTabSz="457200">
              <a:buClr>
                <a:srgbClr val="819E47"/>
              </a:buClr>
              <a:buSzPct val="100000"/>
              <a:buFont typeface="Wingdings 3"/>
              <a:buChar char=""/>
            </a:pPr>
            <a:r>
              <a:rPr u="sng">
                <a:solidFill>
                  <a:srgbClr val="0000FF"/>
                </a:solidFill>
                <a:uFill>
                  <a:solidFill>
                    <a:srgbClr val="0000FF"/>
                  </a:solidFill>
                </a:uFill>
                <a:latin typeface="Verdana"/>
                <a:ea typeface="Verdana"/>
                <a:cs typeface="Verdana"/>
                <a:sym typeface="Verdana"/>
                <a:hlinkClick r:id="rId2"/>
              </a:rPr>
              <a:t>colinr@michiganprincipals.org</a:t>
            </a:r>
            <a:r>
              <a:rPr>
                <a:latin typeface="Verdana"/>
                <a:ea typeface="Verdana"/>
                <a:cs typeface="Verdana"/>
                <a:sym typeface="Verdana"/>
              </a:rPr>
              <a:t> </a:t>
            </a:r>
          </a:p>
          <a:p>
            <a:pPr marL="1376362" lvl="2" indent="-461962" defTabSz="457200">
              <a:buClr>
                <a:srgbClr val="819E47"/>
              </a:buClr>
              <a:buSzPct val="100000"/>
              <a:buFont typeface="Wingdings 3"/>
              <a:buChar char=""/>
            </a:pPr>
            <a:r>
              <a:rPr>
                <a:latin typeface="Verdana"/>
                <a:ea typeface="Verdana"/>
                <a:cs typeface="Verdana"/>
                <a:sym typeface="Verdana"/>
              </a:rPr>
              <a:t>517-327-5315</a:t>
            </a:r>
          </a:p>
          <a:p>
            <a:pPr marL="1376362" lvl="2" indent="-461962" defTabSz="457200">
              <a:buClr>
                <a:srgbClr val="819E47"/>
              </a:buClr>
              <a:buSzPct val="100000"/>
              <a:buFont typeface="Wingdings 3"/>
              <a:buChar char=""/>
            </a:pPr>
            <a:r>
              <a:rPr u="sng">
                <a:solidFill>
                  <a:srgbClr val="0000FF"/>
                </a:solidFill>
                <a:uFill>
                  <a:solidFill>
                    <a:srgbClr val="0000FF"/>
                  </a:solidFill>
                </a:uFill>
                <a:latin typeface="Verdana"/>
                <a:ea typeface="Verdana"/>
                <a:cs typeface="Verdana"/>
                <a:sym typeface="Verdana"/>
                <a:hlinkClick r:id="rId3"/>
              </a:rPr>
              <a:t>www.mymassp.com</a:t>
            </a:r>
            <a:r>
              <a:rPr>
                <a:latin typeface="Verdana"/>
                <a:ea typeface="Verdana"/>
                <a:cs typeface="Verdana"/>
                <a:sym typeface="Verdana"/>
              </a:rPr>
              <a:t> </a:t>
            </a:r>
          </a:p>
          <a:p>
            <a:pPr marL="461962" lvl="1" indent="-461962" defTabSz="457200">
              <a:buClr>
                <a:srgbClr val="819E47"/>
              </a:buClr>
              <a:buSzPct val="100000"/>
              <a:buFont typeface="Wingdings 3"/>
              <a:buChar char=""/>
            </a:pPr>
            <a:endParaRPr>
              <a:latin typeface="Verdana"/>
              <a:ea typeface="Verdana"/>
              <a:cs typeface="Verdana"/>
              <a:sym typeface="Verdana"/>
            </a:endParaRPr>
          </a:p>
          <a:p>
            <a:pPr marL="461962" lvl="1" indent="-461962" defTabSz="457200">
              <a:buClr>
                <a:srgbClr val="819E47"/>
              </a:buClr>
              <a:buSzPct val="100000"/>
              <a:buFont typeface="Wingdings 3"/>
              <a:buChar char=""/>
            </a:pPr>
            <a:r>
              <a:rPr>
                <a:latin typeface="Verdana"/>
                <a:ea typeface="Verdana"/>
                <a:cs typeface="Verdana"/>
                <a:sym typeface="Verdana"/>
              </a:rPr>
              <a:t>For CEL services, contact:</a:t>
            </a:r>
          </a:p>
          <a:p>
            <a:pPr marL="1376362" lvl="2" indent="-461962" defTabSz="457200">
              <a:buClr>
                <a:srgbClr val="819E47"/>
              </a:buClr>
              <a:buSzPct val="100000"/>
              <a:buFont typeface="Wingdings 3"/>
              <a:buChar char=""/>
            </a:pPr>
            <a:r>
              <a:rPr>
                <a:latin typeface="Verdana"/>
                <a:ea typeface="Verdana"/>
                <a:cs typeface="Verdana"/>
                <a:sym typeface="Verdana"/>
              </a:rPr>
              <a:t>Patty Maxfield, Director of Teacher Evaluation</a:t>
            </a:r>
          </a:p>
          <a:p>
            <a:pPr marL="1376362" lvl="2" indent="-461962" defTabSz="457200">
              <a:buClr>
                <a:srgbClr val="819E47"/>
              </a:buClr>
              <a:buSzPct val="100000"/>
              <a:buFont typeface="Wingdings 3"/>
              <a:buChar char=""/>
            </a:pPr>
            <a:r>
              <a:rPr>
                <a:latin typeface="Verdana"/>
                <a:ea typeface="Verdana"/>
                <a:cs typeface="Verdana"/>
                <a:sym typeface="Verdana"/>
              </a:rPr>
              <a:t>Center for Educational Leadership</a:t>
            </a:r>
          </a:p>
          <a:p>
            <a:pPr marL="1376362" lvl="2" indent="-461962" defTabSz="457200">
              <a:buClr>
                <a:srgbClr val="819E47"/>
              </a:buClr>
              <a:buSzPct val="100000"/>
              <a:buFont typeface="Wingdings 3"/>
              <a:buChar char=""/>
            </a:pPr>
            <a:r>
              <a:rPr u="sng">
                <a:solidFill>
                  <a:srgbClr val="0000FF"/>
                </a:solidFill>
                <a:uFill>
                  <a:solidFill>
                    <a:srgbClr val="0000FF"/>
                  </a:solidFill>
                </a:uFill>
                <a:latin typeface="Verdana"/>
                <a:ea typeface="Verdana"/>
                <a:cs typeface="Verdana"/>
                <a:sym typeface="Verdana"/>
                <a:hlinkClick r:id="rId4"/>
              </a:rPr>
              <a:t>edlead@uw.edu</a:t>
            </a:r>
            <a:endParaRPr>
              <a:latin typeface="Verdana"/>
              <a:ea typeface="Verdana"/>
              <a:cs typeface="Verdana"/>
              <a:sym typeface="Verdana"/>
            </a:endParaRPr>
          </a:p>
          <a:p>
            <a:pPr marL="1376362" lvl="2" indent="-461962" defTabSz="457200">
              <a:buClr>
                <a:srgbClr val="819E47"/>
              </a:buClr>
              <a:buSzPct val="100000"/>
              <a:buFont typeface="Wingdings 3"/>
              <a:buChar char=""/>
            </a:pPr>
            <a:r>
              <a:rPr>
                <a:latin typeface="Verdana"/>
                <a:ea typeface="Verdana"/>
                <a:cs typeface="Verdana"/>
                <a:sym typeface="Verdana"/>
              </a:rPr>
              <a:t>866-577-8066</a:t>
            </a:r>
          </a:p>
          <a:p>
            <a:pPr marL="1376362" lvl="2" indent="-461962" defTabSz="457200">
              <a:buClr>
                <a:srgbClr val="819E47"/>
              </a:buClr>
              <a:buSzPct val="100000"/>
              <a:buFont typeface="Wingdings 3"/>
              <a:buChar char=""/>
            </a:pPr>
            <a:r>
              <a:rPr u="sng">
                <a:solidFill>
                  <a:srgbClr val="0000FF"/>
                </a:solidFill>
                <a:uFill>
                  <a:solidFill>
                    <a:srgbClr val="0000FF"/>
                  </a:solidFill>
                </a:uFill>
                <a:latin typeface="Verdana"/>
                <a:ea typeface="Verdana"/>
                <a:cs typeface="Verdana"/>
                <a:sym typeface="Verdana"/>
                <a:hlinkClick r:id="rId5"/>
              </a:rPr>
              <a:t>www.k-12leadership.org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457200" y="533400"/>
            <a:ext cx="8229600" cy="1143000"/>
          </a:xfrm>
          <a:prstGeom prst="rect">
            <a:avLst/>
          </a:prstGeom>
        </p:spPr>
        <p:txBody>
          <a:bodyPr lIns="0" tIns="0" rIns="0" bIns="0"/>
          <a:lstStyle/>
          <a:p>
            <a:pPr lvl="0">
              <a:defRPr sz="1800"/>
            </a:pPr>
            <a:r>
              <a:rPr sz="4400"/>
              <a:t>Format of Design  </a:t>
            </a:r>
          </a:p>
        </p:txBody>
      </p:sp>
      <p:pic>
        <p:nvPicPr>
          <p:cNvPr id="138" name="image17.png"/>
          <p:cNvPicPr/>
          <p:nvPr/>
        </p:nvPicPr>
        <p:blipFill>
          <a:blip r:embed="rId3">
            <a:extLst/>
          </a:blip>
          <a:stretch>
            <a:fillRect/>
          </a:stretch>
        </p:blipFill>
        <p:spPr>
          <a:xfrm>
            <a:off x="354364" y="1420197"/>
            <a:ext cx="8435272" cy="4507594"/>
          </a:xfrm>
          <a:prstGeom prst="rect">
            <a:avLst/>
          </a:prstGeom>
          <a:ln>
            <a:round/>
          </a:ln>
        </p:spPr>
      </p:pic>
      <p:grpSp>
        <p:nvGrpSpPr>
          <p:cNvPr id="141" name="Group 141"/>
          <p:cNvGrpSpPr/>
          <p:nvPr/>
        </p:nvGrpSpPr>
        <p:grpSpPr>
          <a:xfrm>
            <a:off x="465113" y="1908865"/>
            <a:ext cx="2105244" cy="1125911"/>
            <a:chOff x="0" y="0"/>
            <a:chExt cx="2105242" cy="1125909"/>
          </a:xfrm>
        </p:grpSpPr>
        <p:sp>
          <p:nvSpPr>
            <p:cNvPr id="139" name="Shape 139"/>
            <p:cNvSpPr/>
            <p:nvPr/>
          </p:nvSpPr>
          <p:spPr>
            <a:xfrm>
              <a:off x="0" y="672279"/>
              <a:ext cx="2105243" cy="453631"/>
            </a:xfrm>
            <a:prstGeom prst="rect">
              <a:avLst/>
            </a:prstGeom>
            <a:solidFill>
              <a:srgbClr val="604A7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Dimension</a:t>
              </a:r>
            </a:p>
          </p:txBody>
        </p:sp>
        <p:sp>
          <p:nvSpPr>
            <p:cNvPr id="140" name="Shape 140"/>
            <p:cNvSpPr/>
            <p:nvPr/>
          </p:nvSpPr>
          <p:spPr>
            <a:xfrm>
              <a:off x="676685" y="0"/>
              <a:ext cx="726123" cy="67668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grpSp>
      <p:sp>
        <p:nvSpPr>
          <p:cNvPr id="142" name="Shape 142"/>
          <p:cNvSpPr/>
          <p:nvPr/>
        </p:nvSpPr>
        <p:spPr>
          <a:xfrm>
            <a:off x="839892" y="1530290"/>
            <a:ext cx="7833212" cy="383541"/>
          </a:xfrm>
          <a:prstGeom prst="rect">
            <a:avLst/>
          </a:prstGeom>
          <a:blipFill>
            <a:blip r:embed="rId4"/>
          </a:blipFill>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000" b="1">
                <a:solidFill>
                  <a:srgbClr val="FFFFFF"/>
                </a:solidFill>
              </a:defRPr>
            </a:lvl1pPr>
          </a:lstStyle>
          <a:p>
            <a:pPr lvl="0">
              <a:defRPr sz="1800" b="0">
                <a:solidFill>
                  <a:srgbClr val="000000"/>
                </a:solidFill>
              </a:defRPr>
            </a:pPr>
            <a:r>
              <a:rPr sz="2000" b="1">
                <a:solidFill>
                  <a:srgbClr val="FFFFFF"/>
                </a:solidFill>
              </a:rPr>
              <a:t>Purpose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2" animBg="1" advAuto="0"/>
      <p:bldP spid="142"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xfrm>
            <a:off x="457200" y="533400"/>
            <a:ext cx="8229600" cy="1143000"/>
          </a:xfrm>
          <a:prstGeom prst="rect">
            <a:avLst/>
          </a:prstGeom>
        </p:spPr>
        <p:txBody>
          <a:bodyPr lIns="0" tIns="0" rIns="0" bIns="0"/>
          <a:lstStyle/>
          <a:p>
            <a:pPr lvl="0">
              <a:defRPr sz="1800"/>
            </a:pPr>
            <a:r>
              <a:rPr sz="4400"/>
              <a:t>Format of Design  </a:t>
            </a:r>
          </a:p>
        </p:txBody>
      </p:sp>
      <p:pic>
        <p:nvPicPr>
          <p:cNvPr id="147" name="image17.png"/>
          <p:cNvPicPr/>
          <p:nvPr/>
        </p:nvPicPr>
        <p:blipFill>
          <a:blip r:embed="rId3">
            <a:extLst/>
          </a:blip>
          <a:stretch>
            <a:fillRect/>
          </a:stretch>
        </p:blipFill>
        <p:spPr>
          <a:xfrm>
            <a:off x="364755" y="1418602"/>
            <a:ext cx="8414490" cy="4496489"/>
          </a:xfrm>
          <a:prstGeom prst="rect">
            <a:avLst/>
          </a:prstGeom>
          <a:ln>
            <a:round/>
          </a:ln>
        </p:spPr>
      </p:pic>
      <p:sp>
        <p:nvSpPr>
          <p:cNvPr id="148" name="Shape 148"/>
          <p:cNvSpPr/>
          <p:nvPr/>
        </p:nvSpPr>
        <p:spPr>
          <a:xfrm>
            <a:off x="857095" y="1755387"/>
            <a:ext cx="7816527" cy="389891"/>
          </a:xfrm>
          <a:prstGeom prst="rect">
            <a:avLst/>
          </a:prstGeom>
          <a:solidFill>
            <a:srgbClr val="D9D9D9"/>
          </a:solidFill>
          <a:ln w="6350">
            <a:solidFill/>
          </a:ln>
          <a:extLst>
            <a:ext uri="{C572A759-6A51-4108-AA02-DFA0A04FC94B}">
              <ma14:wrappingTextBoxFlag xmlns:ma14="http://schemas.microsoft.com/office/mac/drawingml/2011/main" xmlns="" val="1"/>
            </a:ext>
          </a:extLst>
        </p:spPr>
        <p:txBody>
          <a:bodyPr lIns="0" tIns="0" rIns="0" bIns="0">
            <a:spAutoFit/>
          </a:bodyPr>
          <a:lstStyle/>
          <a:p>
            <a:pPr lvl="0"/>
            <a:r>
              <a:rPr sz="2000" b="1"/>
              <a:t>Standards:  </a:t>
            </a:r>
            <a:r>
              <a:rPr sz="1100" b="1">
                <a:solidFill>
                  <a:srgbClr val="595959"/>
                </a:solidFill>
              </a:rPr>
              <a:t>Connection to standard, broader purpose and transferable skill</a:t>
            </a:r>
          </a:p>
        </p:txBody>
      </p:sp>
      <p:grpSp>
        <p:nvGrpSpPr>
          <p:cNvPr id="151" name="Group 151"/>
          <p:cNvGrpSpPr/>
          <p:nvPr/>
        </p:nvGrpSpPr>
        <p:grpSpPr>
          <a:xfrm>
            <a:off x="492723" y="2089648"/>
            <a:ext cx="2337829" cy="1129303"/>
            <a:chOff x="0" y="0"/>
            <a:chExt cx="2337827" cy="1129301"/>
          </a:xfrm>
        </p:grpSpPr>
        <p:sp>
          <p:nvSpPr>
            <p:cNvPr id="149" name="Shape 149"/>
            <p:cNvSpPr/>
            <p:nvPr/>
          </p:nvSpPr>
          <p:spPr>
            <a:xfrm>
              <a:off x="0" y="674305"/>
              <a:ext cx="2337828" cy="454997"/>
            </a:xfrm>
            <a:prstGeom prst="rect">
              <a:avLst/>
            </a:prstGeom>
            <a:solidFill>
              <a:srgbClr val="604A7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Subdimension</a:t>
              </a:r>
            </a:p>
          </p:txBody>
        </p:sp>
        <p:sp>
          <p:nvSpPr>
            <p:cNvPr id="150" name="Shape 150"/>
            <p:cNvSpPr/>
            <p:nvPr/>
          </p:nvSpPr>
          <p:spPr>
            <a:xfrm>
              <a:off x="829551" y="0"/>
              <a:ext cx="728312" cy="6787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1" animBg="1" advAuto="0"/>
      <p:bldP spid="151"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xfrm>
            <a:off x="457200" y="508000"/>
            <a:ext cx="8229600" cy="1143000"/>
          </a:xfrm>
          <a:prstGeom prst="rect">
            <a:avLst/>
          </a:prstGeom>
        </p:spPr>
        <p:txBody>
          <a:bodyPr lIns="0" tIns="0" rIns="0" bIns="0"/>
          <a:lstStyle/>
          <a:p>
            <a:pPr lvl="0">
              <a:defRPr sz="1800"/>
            </a:pPr>
            <a:r>
              <a:rPr sz="4400"/>
              <a:t>Format of Design  </a:t>
            </a:r>
          </a:p>
        </p:txBody>
      </p:sp>
      <p:pic>
        <p:nvPicPr>
          <p:cNvPr id="156" name="image17.png"/>
          <p:cNvPicPr/>
          <p:nvPr/>
        </p:nvPicPr>
        <p:blipFill>
          <a:blip r:embed="rId3">
            <a:extLst/>
          </a:blip>
          <a:stretch>
            <a:fillRect/>
          </a:stretch>
        </p:blipFill>
        <p:spPr>
          <a:xfrm>
            <a:off x="341662" y="1399243"/>
            <a:ext cx="8486076" cy="4534744"/>
          </a:xfrm>
          <a:prstGeom prst="rect">
            <a:avLst/>
          </a:prstGeom>
          <a:ln>
            <a:round/>
          </a:ln>
        </p:spPr>
      </p:pic>
      <p:sp>
        <p:nvSpPr>
          <p:cNvPr id="157" name="Shape 157"/>
          <p:cNvSpPr/>
          <p:nvPr/>
        </p:nvSpPr>
        <p:spPr>
          <a:xfrm>
            <a:off x="836455" y="1726114"/>
            <a:ext cx="7995408" cy="377191"/>
          </a:xfrm>
          <a:prstGeom prst="rect">
            <a:avLst/>
          </a:prstGeom>
          <a:solidFill>
            <a:srgbClr val="D9D9D9"/>
          </a:solidFill>
          <a:ln w="6350">
            <a:solidFill/>
          </a:ln>
          <a:extLst>
            <a:ext uri="{C572A759-6A51-4108-AA02-DFA0A04FC94B}">
              <ma14:wrappingTextBoxFlag xmlns:ma14="http://schemas.microsoft.com/office/mac/drawingml/2011/main" xmlns="" val="1"/>
            </a:ext>
          </a:extLst>
        </p:spPr>
        <p:txBody>
          <a:bodyPr lIns="0" tIns="0" rIns="0" bIns="0">
            <a:spAutoFit/>
          </a:bodyPr>
          <a:lstStyle/>
          <a:p>
            <a:pPr lvl="0"/>
            <a:r>
              <a:rPr sz="1100" b="1">
                <a:solidFill>
                  <a:srgbClr val="595959"/>
                </a:solidFill>
              </a:rPr>
              <a:t>Standard</a:t>
            </a:r>
            <a:r>
              <a:rPr sz="1200" b="1"/>
              <a:t>:  </a:t>
            </a:r>
            <a:r>
              <a:rPr sz="1900" b="1"/>
              <a:t>Connection to standard, broader purpose and transferable skill</a:t>
            </a:r>
          </a:p>
        </p:txBody>
      </p:sp>
      <p:grpSp>
        <p:nvGrpSpPr>
          <p:cNvPr id="160" name="Group 160"/>
          <p:cNvGrpSpPr/>
          <p:nvPr/>
        </p:nvGrpSpPr>
        <p:grpSpPr>
          <a:xfrm>
            <a:off x="1667107" y="2102219"/>
            <a:ext cx="1828801" cy="1141076"/>
            <a:chOff x="0" y="0"/>
            <a:chExt cx="1828800" cy="1141075"/>
          </a:xfrm>
        </p:grpSpPr>
        <p:sp>
          <p:nvSpPr>
            <p:cNvPr id="158" name="Shape 158"/>
            <p:cNvSpPr/>
            <p:nvPr/>
          </p:nvSpPr>
          <p:spPr>
            <a:xfrm>
              <a:off x="538121" y="0"/>
              <a:ext cx="735904" cy="6858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sp>
          <p:nvSpPr>
            <p:cNvPr id="159" name="Shape 159"/>
            <p:cNvSpPr/>
            <p:nvPr/>
          </p:nvSpPr>
          <p:spPr>
            <a:xfrm>
              <a:off x="0" y="681335"/>
              <a:ext cx="1828800" cy="459741"/>
            </a:xfrm>
            <a:prstGeom prst="rect">
              <a:avLst/>
            </a:prstGeom>
            <a:solidFill>
              <a:srgbClr val="604A7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Indicator</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animBg="1" advAuto="0"/>
      <p:bldP spid="160"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7200" y="533400"/>
            <a:ext cx="8229600" cy="1143000"/>
          </a:xfrm>
          <a:prstGeom prst="rect">
            <a:avLst/>
          </a:prstGeom>
        </p:spPr>
        <p:txBody>
          <a:bodyPr lIns="0" tIns="0" rIns="0" bIns="0"/>
          <a:lstStyle/>
          <a:p>
            <a:pPr lvl="0">
              <a:defRPr sz="1800"/>
            </a:pPr>
            <a:r>
              <a:rPr sz="4400"/>
              <a:t>Format of Design  </a:t>
            </a:r>
          </a:p>
        </p:txBody>
      </p:sp>
      <p:pic>
        <p:nvPicPr>
          <p:cNvPr id="165" name="image17.png"/>
          <p:cNvPicPr/>
          <p:nvPr/>
        </p:nvPicPr>
        <p:blipFill>
          <a:blip r:embed="rId3">
            <a:extLst/>
          </a:blip>
          <a:stretch>
            <a:fillRect/>
          </a:stretch>
        </p:blipFill>
        <p:spPr>
          <a:xfrm>
            <a:off x="495509" y="1477600"/>
            <a:ext cx="8350456" cy="4462272"/>
          </a:xfrm>
          <a:prstGeom prst="rect">
            <a:avLst/>
          </a:prstGeom>
          <a:ln>
            <a:round/>
          </a:ln>
        </p:spPr>
      </p:pic>
      <p:grpSp>
        <p:nvGrpSpPr>
          <p:cNvPr id="168" name="Group 168"/>
          <p:cNvGrpSpPr/>
          <p:nvPr/>
        </p:nvGrpSpPr>
        <p:grpSpPr>
          <a:xfrm>
            <a:off x="1022371" y="1808327"/>
            <a:ext cx="3893459" cy="735904"/>
            <a:chOff x="0" y="0"/>
            <a:chExt cx="3893457" cy="735902"/>
          </a:xfrm>
        </p:grpSpPr>
        <p:sp>
          <p:nvSpPr>
            <p:cNvPr id="166" name="Shape 166"/>
            <p:cNvSpPr/>
            <p:nvPr/>
          </p:nvSpPr>
          <p:spPr>
            <a:xfrm>
              <a:off x="685799" y="137119"/>
              <a:ext cx="3207658" cy="459741"/>
            </a:xfrm>
            <a:prstGeom prst="rect">
              <a:avLst/>
            </a:prstGeom>
            <a:solidFill>
              <a:srgbClr val="604A7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Indicator Number</a:t>
              </a:r>
            </a:p>
          </p:txBody>
        </p:sp>
        <p:sp>
          <p:nvSpPr>
            <p:cNvPr id="167" name="Shape 167"/>
            <p:cNvSpPr/>
            <p:nvPr/>
          </p:nvSpPr>
          <p:spPr>
            <a:xfrm rot="16200000">
              <a:off x="-25053" y="25051"/>
              <a:ext cx="735904" cy="685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3020" y="10800"/>
                  </a:lnTo>
                  <a:lnTo>
                    <a:pt x="13020" y="21600"/>
                  </a:lnTo>
                  <a:lnTo>
                    <a:pt x="8580" y="21600"/>
                  </a:lnTo>
                  <a:lnTo>
                    <a:pt x="8580" y="10800"/>
                  </a:lnTo>
                  <a:close/>
                </a:path>
              </a:pathLst>
            </a:custGeom>
            <a:solidFill>
              <a:srgbClr val="604A7B"/>
            </a:solidFill>
            <a:ln w="12700" cap="flat">
              <a:noFill/>
              <a:miter lim="400000"/>
            </a:ln>
            <a:effectLst/>
          </p:spPr>
          <p:txBody>
            <a:bodyPr wrap="square" lIns="0" tIns="0" rIns="0" bIns="0" numCol="1" anchor="t">
              <a:noAutofit/>
            </a:bodyPr>
            <a:lstStyle/>
            <a:p>
              <a:pPr lvl="0"/>
              <a:endParaRPr/>
            </a:p>
          </p:txBody>
        </p:sp>
      </p:grpSp>
      <p:sp>
        <p:nvSpPr>
          <p:cNvPr id="169" name="Shape 169"/>
          <p:cNvSpPr/>
          <p:nvPr/>
        </p:nvSpPr>
        <p:spPr>
          <a:xfrm>
            <a:off x="234175" y="1979746"/>
            <a:ext cx="762001" cy="393066"/>
          </a:xfrm>
          <a:prstGeom prst="rect">
            <a:avLst/>
          </a:prstGeom>
          <a:blipFill>
            <a:blip r:embed="rId4"/>
          </a:blipFill>
          <a:ln>
            <a:solidFill>
              <a:srgbClr val="FFFFFF"/>
            </a:solidFill>
          </a:ln>
          <a:extLst>
            <a:ext uri="{C572A759-6A51-4108-AA02-DFA0A04FC94B}">
              <ma14:wrappingTextBoxFlag xmlns:ma14="http://schemas.microsoft.com/office/mac/drawingml/2011/main" xmlns="" val="1"/>
            </a:ext>
          </a:extLst>
        </p:spPr>
        <p:txBody>
          <a:bodyPr lIns="0" tIns="0" rIns="0" bIns="0">
            <a:spAutoFit/>
          </a:bodyPr>
          <a:lstStyle>
            <a:lvl1pPr algn="ctr">
              <a:defRPr sz="2000" b="1">
                <a:solidFill>
                  <a:srgbClr val="FFFFFF"/>
                </a:solidFill>
              </a:defRPr>
            </a:lvl1pPr>
          </a:lstStyle>
          <a:p>
            <a:pPr lvl="0">
              <a:defRPr sz="1800" b="0">
                <a:solidFill>
                  <a:srgbClr val="000000"/>
                </a:solidFill>
              </a:defRPr>
            </a:pPr>
            <a:r>
              <a:rPr sz="2000" b="1">
                <a:solidFill>
                  <a:srgbClr val="FFFFFF"/>
                </a:solidFill>
              </a:rPr>
              <a:t>P1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2" animBg="1" advAuto="0"/>
      <p:bldP spid="169" grpId="1" animBg="1" advAuto="0"/>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42179C537BA04B88122F46FFB5FCCB" ma:contentTypeVersion="0" ma:contentTypeDescription="Create a new document." ma:contentTypeScope="" ma:versionID="ffea348bf77395ccb2a7062bf2ab478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971BAA-413B-4867-84EA-F75A9AD2E4E0}"/>
</file>

<file path=customXml/itemProps2.xml><?xml version="1.0" encoding="utf-8"?>
<ds:datastoreItem xmlns:ds="http://schemas.openxmlformats.org/officeDocument/2006/customXml" ds:itemID="{E3D8C33D-CC9B-4760-851A-A99F9390512F}"/>
</file>

<file path=customXml/itemProps3.xml><?xml version="1.0" encoding="utf-8"?>
<ds:datastoreItem xmlns:ds="http://schemas.openxmlformats.org/officeDocument/2006/customXml" ds:itemID="{9802F670-000A-465A-A827-82211184B67D}"/>
</file>

<file path=docProps/app.xml><?xml version="1.0" encoding="utf-8"?>
<Properties xmlns="http://schemas.openxmlformats.org/officeDocument/2006/extended-properties" xmlns:vt="http://schemas.openxmlformats.org/officeDocument/2006/docPropsVTypes">
  <TotalTime>211</TotalTime>
  <Words>4144</Words>
  <Application>Microsoft Office PowerPoint</Application>
  <PresentationFormat>On-screen Show (4:3)</PresentationFormat>
  <Paragraphs>353</Paragraphs>
  <Slides>52</Slides>
  <Notes>20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Default</vt:lpstr>
      <vt:lpstr>PowerPoint Presentation</vt:lpstr>
      <vt:lpstr>Research - Base </vt:lpstr>
      <vt:lpstr>Research - Base </vt:lpstr>
      <vt:lpstr>5D+ Teacher Evaluation Rubric</vt:lpstr>
      <vt:lpstr>Format of Design  </vt:lpstr>
      <vt:lpstr>Format of Design  </vt:lpstr>
      <vt:lpstr>Format of Design  </vt:lpstr>
      <vt:lpstr>Format of Design  </vt:lpstr>
      <vt:lpstr>Format of Design  </vt:lpstr>
      <vt:lpstr>Format of Design  </vt:lpstr>
      <vt:lpstr>Format of Design  </vt:lpstr>
      <vt:lpstr>Format of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Unique Features What makes your model different from all the others?</vt:lpstr>
      <vt:lpstr>Training </vt:lpstr>
      <vt:lpstr>Platform </vt:lpstr>
      <vt:lpstr>5D+ Inquiry Cycle</vt:lpstr>
      <vt:lpstr>PowerPoint Presentation</vt:lpstr>
      <vt:lpstr>PowerPoint Presentation</vt:lpstr>
      <vt:lpstr>PowerPoint Presentation</vt:lpstr>
      <vt:lpstr>PowerPoint Presentation</vt:lpstr>
      <vt:lpstr>Platform </vt:lpstr>
      <vt:lpstr>Staff Entry Screen</vt:lpstr>
      <vt:lpstr>Scripting (collecting evidence)</vt:lpstr>
      <vt:lpstr>Scripting List</vt:lpstr>
      <vt:lpstr>PowerPoint Presentation</vt:lpstr>
      <vt:lpstr>Indicator and Dimension Rating</vt:lpstr>
      <vt:lpstr>Final Summative Rating</vt:lpstr>
      <vt:lpstr>PowerPoint Presentation</vt:lpstr>
      <vt:lpstr>Platform (Optional)</vt:lpstr>
      <vt:lpstr>Platform (Optional)</vt:lpstr>
      <vt:lpstr>Platform (Optional)</vt:lpstr>
      <vt:lpstr>Platform (Optional)</vt:lpstr>
      <vt:lpstr>Platform</vt:lpstr>
      <vt:lpstr>Cost Structure:  Initial Training  </vt:lpstr>
      <vt:lpstr>Cost Structure Optional/Recommended Training</vt:lpstr>
      <vt:lpstr>Cost Structure Electronic Tool </vt:lpstr>
      <vt:lpstr>Cost Scenario  </vt:lpstr>
      <vt:lpstr>Additional Resources </vt:lpstr>
      <vt:lpstr>Reflection</vt:lpstr>
      <vt:lpstr>MI School Representative </vt:lpstr>
      <vt:lpstr>Question and Answers</vt:lpstr>
      <vt:lpstr>Contact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KENNEDY, CARMEN</dc:creator>
  <cp:lastModifiedBy>Windows User</cp:lastModifiedBy>
  <cp:revision>5</cp:revision>
  <cp:lastPrinted>2016-04-13T21:41:51Z</cp:lastPrinted>
  <dcterms:modified xsi:type="dcterms:W3CDTF">2016-04-13T21:43:10Z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0x0101006C42179C537BA04B88122F46FFB5FCCB</vt:lpwstr>
  </property>
</Properties>
</file>